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425" r:id="rId3"/>
    <p:sldId id="451" r:id="rId4"/>
    <p:sldId id="447" r:id="rId5"/>
    <p:sldId id="514" r:id="rId6"/>
    <p:sldId id="448" r:id="rId7"/>
    <p:sldId id="472" r:id="rId8"/>
    <p:sldId id="473" r:id="rId9"/>
    <p:sldId id="474" r:id="rId10"/>
    <p:sldId id="478" r:id="rId11"/>
    <p:sldId id="476" r:id="rId12"/>
    <p:sldId id="452" r:id="rId13"/>
    <p:sldId id="487" r:id="rId14"/>
    <p:sldId id="482" r:id="rId15"/>
    <p:sldId id="503" r:id="rId16"/>
    <p:sldId id="504" r:id="rId17"/>
    <p:sldId id="479" r:id="rId18"/>
    <p:sldId id="469" r:id="rId19"/>
    <p:sldId id="470" r:id="rId20"/>
    <p:sldId id="511" r:id="rId21"/>
    <p:sldId id="510" r:id="rId22"/>
    <p:sldId id="512" r:id="rId23"/>
    <p:sldId id="509" r:id="rId24"/>
    <p:sldId id="513" r:id="rId25"/>
    <p:sldId id="499" r:id="rId26"/>
    <p:sldId id="500" r:id="rId27"/>
    <p:sldId id="471" r:id="rId28"/>
    <p:sldId id="490" r:id="rId29"/>
    <p:sldId id="491" r:id="rId30"/>
    <p:sldId id="492" r:id="rId31"/>
    <p:sldId id="493" r:id="rId32"/>
    <p:sldId id="494" r:id="rId33"/>
    <p:sldId id="495" r:id="rId34"/>
    <p:sldId id="496" r:id="rId35"/>
    <p:sldId id="497" r:id="rId36"/>
    <p:sldId id="498" r:id="rId37"/>
  </p:sldIdLst>
  <p:sldSz cx="9144000" cy="6858000" type="screen4x3"/>
  <p:notesSz cx="6797675" cy="992822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92" autoAdjust="0"/>
    <p:restoredTop sz="75660" autoAdjust="0"/>
  </p:normalViewPr>
  <p:slideViewPr>
    <p:cSldViewPr snapToGrid="0">
      <p:cViewPr>
        <p:scale>
          <a:sx n="70" d="100"/>
          <a:sy n="70" d="100"/>
        </p:scale>
        <p:origin x="1984" y="568"/>
      </p:cViewPr>
      <p:guideLst/>
    </p:cSldViewPr>
  </p:slideViewPr>
  <p:notesTextViewPr>
    <p:cViewPr>
      <p:scale>
        <a:sx n="1" d="1"/>
        <a:sy n="1" d="1"/>
      </p:scale>
      <p:origin x="0" y="0"/>
    </p:cViewPr>
  </p:notesTextViewPr>
  <p:notesViewPr>
    <p:cSldViewPr snapToGrid="0">
      <p:cViewPr varScale="1">
        <p:scale>
          <a:sx n="112" d="100"/>
          <a:sy n="112" d="100"/>
        </p:scale>
        <p:origin x="1424" y="21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29C1CA79-2599-4315-B6AE-5F2874CAD386}" type="datetimeFigureOut">
              <a:rPr lang="ko-KR" altLang="en-US" smtClean="0"/>
              <a:t>2019. 4. 23.</a:t>
            </a:fld>
            <a:endParaRPr lang="ko-KR" altLang="en-US"/>
          </a:p>
        </p:txBody>
      </p:sp>
      <p:sp>
        <p:nvSpPr>
          <p:cNvPr id="4" name="슬라이드 이미지 개체 틀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7FCA2357-0992-46ED-803D-80E7A74122F8}" type="slidenum">
              <a:rPr lang="ko-KR" altLang="en-US" smtClean="0"/>
              <a:t>‹#›</a:t>
            </a:fld>
            <a:endParaRPr lang="ko-KR" altLang="en-US"/>
          </a:p>
        </p:txBody>
      </p:sp>
    </p:spTree>
    <p:extLst>
      <p:ext uri="{BB962C8B-B14F-4D97-AF65-F5344CB8AC3E}">
        <p14:creationId xmlns:p14="http://schemas.microsoft.com/office/powerpoint/2010/main" val="3978417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FCA2357-0992-46ED-803D-80E7A74122F8}" type="slidenum">
              <a:rPr lang="ko-KR" altLang="en-US" smtClean="0"/>
              <a:t>1</a:t>
            </a:fld>
            <a:endParaRPr lang="ko-KR" altLang="en-US"/>
          </a:p>
        </p:txBody>
      </p:sp>
    </p:spTree>
    <p:extLst>
      <p:ext uri="{BB962C8B-B14F-4D97-AF65-F5344CB8AC3E}">
        <p14:creationId xmlns:p14="http://schemas.microsoft.com/office/powerpoint/2010/main" val="448588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29</a:t>
            </a:fld>
            <a:endParaRPr lang="ko-KR" altLang="en-US"/>
          </a:p>
        </p:txBody>
      </p:sp>
    </p:spTree>
    <p:extLst>
      <p:ext uri="{BB962C8B-B14F-4D97-AF65-F5344CB8AC3E}">
        <p14:creationId xmlns:p14="http://schemas.microsoft.com/office/powerpoint/2010/main" val="964119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30</a:t>
            </a:fld>
            <a:endParaRPr lang="ko-KR" altLang="en-US"/>
          </a:p>
        </p:txBody>
      </p:sp>
    </p:spTree>
    <p:extLst>
      <p:ext uri="{BB962C8B-B14F-4D97-AF65-F5344CB8AC3E}">
        <p14:creationId xmlns:p14="http://schemas.microsoft.com/office/powerpoint/2010/main" val="175535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31</a:t>
            </a:fld>
            <a:endParaRPr lang="ko-KR" altLang="en-US"/>
          </a:p>
        </p:txBody>
      </p:sp>
    </p:spTree>
    <p:extLst>
      <p:ext uri="{BB962C8B-B14F-4D97-AF65-F5344CB8AC3E}">
        <p14:creationId xmlns:p14="http://schemas.microsoft.com/office/powerpoint/2010/main" val="1713285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32</a:t>
            </a:fld>
            <a:endParaRPr lang="ko-KR" altLang="en-US"/>
          </a:p>
        </p:txBody>
      </p:sp>
    </p:spTree>
    <p:extLst>
      <p:ext uri="{BB962C8B-B14F-4D97-AF65-F5344CB8AC3E}">
        <p14:creationId xmlns:p14="http://schemas.microsoft.com/office/powerpoint/2010/main" val="1108194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33</a:t>
            </a:fld>
            <a:endParaRPr lang="ko-KR" altLang="en-US"/>
          </a:p>
        </p:txBody>
      </p:sp>
    </p:spTree>
    <p:extLst>
      <p:ext uri="{BB962C8B-B14F-4D97-AF65-F5344CB8AC3E}">
        <p14:creationId xmlns:p14="http://schemas.microsoft.com/office/powerpoint/2010/main" val="36334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34</a:t>
            </a:fld>
            <a:endParaRPr lang="ko-KR" altLang="en-US"/>
          </a:p>
        </p:txBody>
      </p:sp>
    </p:spTree>
    <p:extLst>
      <p:ext uri="{BB962C8B-B14F-4D97-AF65-F5344CB8AC3E}">
        <p14:creationId xmlns:p14="http://schemas.microsoft.com/office/powerpoint/2010/main" val="142205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35</a:t>
            </a:fld>
            <a:endParaRPr lang="ko-KR" altLang="en-US"/>
          </a:p>
        </p:txBody>
      </p:sp>
    </p:spTree>
    <p:extLst>
      <p:ext uri="{BB962C8B-B14F-4D97-AF65-F5344CB8AC3E}">
        <p14:creationId xmlns:p14="http://schemas.microsoft.com/office/powerpoint/2010/main" val="361725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36</a:t>
            </a:fld>
            <a:endParaRPr lang="ko-KR" altLang="en-US"/>
          </a:p>
        </p:txBody>
      </p:sp>
    </p:spTree>
    <p:extLst>
      <p:ext uri="{BB962C8B-B14F-4D97-AF65-F5344CB8AC3E}">
        <p14:creationId xmlns:p14="http://schemas.microsoft.com/office/powerpoint/2010/main" val="1047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2</a:t>
            </a:fld>
            <a:endParaRPr lang="ko-KR" altLang="en-US"/>
          </a:p>
        </p:txBody>
      </p:sp>
    </p:spTree>
    <p:extLst>
      <p:ext uri="{BB962C8B-B14F-4D97-AF65-F5344CB8AC3E}">
        <p14:creationId xmlns:p14="http://schemas.microsoft.com/office/powerpoint/2010/main" val="682441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5</a:t>
            </a:fld>
            <a:endParaRPr lang="ko-KR" altLang="en-US"/>
          </a:p>
        </p:txBody>
      </p:sp>
    </p:spTree>
    <p:extLst>
      <p:ext uri="{BB962C8B-B14F-4D97-AF65-F5344CB8AC3E}">
        <p14:creationId xmlns:p14="http://schemas.microsoft.com/office/powerpoint/2010/main" val="53667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7</a:t>
            </a:fld>
            <a:endParaRPr lang="ko-KR" altLang="en-US"/>
          </a:p>
        </p:txBody>
      </p:sp>
    </p:spTree>
    <p:extLst>
      <p:ext uri="{BB962C8B-B14F-4D97-AF65-F5344CB8AC3E}">
        <p14:creationId xmlns:p14="http://schemas.microsoft.com/office/powerpoint/2010/main" val="770028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12</a:t>
            </a:fld>
            <a:endParaRPr lang="ko-KR" altLang="en-US"/>
          </a:p>
        </p:txBody>
      </p:sp>
    </p:spTree>
    <p:extLst>
      <p:ext uri="{BB962C8B-B14F-4D97-AF65-F5344CB8AC3E}">
        <p14:creationId xmlns:p14="http://schemas.microsoft.com/office/powerpoint/2010/main" val="2028462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18</a:t>
            </a:fld>
            <a:endParaRPr lang="ko-KR" altLang="en-US"/>
          </a:p>
        </p:txBody>
      </p:sp>
    </p:spTree>
    <p:extLst>
      <p:ext uri="{BB962C8B-B14F-4D97-AF65-F5344CB8AC3E}">
        <p14:creationId xmlns:p14="http://schemas.microsoft.com/office/powerpoint/2010/main" val="954699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25</a:t>
            </a:fld>
            <a:endParaRPr lang="ko-KR" altLang="en-US"/>
          </a:p>
        </p:txBody>
      </p:sp>
    </p:spTree>
    <p:extLst>
      <p:ext uri="{BB962C8B-B14F-4D97-AF65-F5344CB8AC3E}">
        <p14:creationId xmlns:p14="http://schemas.microsoft.com/office/powerpoint/2010/main" val="1224618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27</a:t>
            </a:fld>
            <a:endParaRPr lang="ko-KR" altLang="en-US"/>
          </a:p>
        </p:txBody>
      </p:sp>
    </p:spTree>
    <p:extLst>
      <p:ext uri="{BB962C8B-B14F-4D97-AF65-F5344CB8AC3E}">
        <p14:creationId xmlns:p14="http://schemas.microsoft.com/office/powerpoint/2010/main" val="95247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28</a:t>
            </a:fld>
            <a:endParaRPr lang="ko-KR" altLang="en-US"/>
          </a:p>
        </p:txBody>
      </p:sp>
    </p:spTree>
    <p:extLst>
      <p:ext uri="{BB962C8B-B14F-4D97-AF65-F5344CB8AC3E}">
        <p14:creationId xmlns:p14="http://schemas.microsoft.com/office/powerpoint/2010/main" val="1843944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ko-KR" altLang="en-US" dirty="0"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smtClean="0"/>
              <a:t>마스터 부제목 스타일 편집</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FA1A34C3-F8C9-4591-BE1C-D28C4C0893F6}" type="datetime1">
              <a:rPr lang="ko-KR" altLang="en-US" smtClean="0"/>
              <a:pPr/>
              <a:t>2019. 4. 23.</a:t>
            </a:fld>
            <a:endParaRPr lang="ko-KR" altLang="en-US"/>
          </a:p>
        </p:txBody>
      </p:sp>
      <p:sp>
        <p:nvSpPr>
          <p:cNvPr id="5" name="Footer Placeholder 4"/>
          <p:cNvSpPr>
            <a:spLocks noGrp="1"/>
          </p:cNvSpPr>
          <p:nvPr>
            <p:ph type="ftr" sz="quarter" idx="11"/>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endParaRPr lang="ko-KR" altLang="en-US" dirty="0" smtClean="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2B9805CF-A1BB-403B-B716-9385F32BA917}" type="slidenum">
              <a:rPr lang="ko-KR" altLang="en-US" smtClean="0"/>
              <a:pPr/>
              <a:t>‹#›</a:t>
            </a:fld>
            <a:endParaRPr lang="ko-KR" altLang="en-US" dirty="0"/>
          </a:p>
        </p:txBody>
      </p:sp>
      <p:sp>
        <p:nvSpPr>
          <p:cNvPr id="10" name="TextBox 9"/>
          <p:cNvSpPr txBox="1"/>
          <p:nvPr userDrawn="1"/>
        </p:nvSpPr>
        <p:spPr>
          <a:xfrm>
            <a:off x="1854200" y="6426202"/>
            <a:ext cx="5410200" cy="276999"/>
          </a:xfrm>
          <a:prstGeom prst="rect">
            <a:avLst/>
          </a:prstGeom>
          <a:noFill/>
        </p:spPr>
        <p:txBody>
          <a:bodyPr wrap="square" rtlCol="0">
            <a:spAutoFit/>
          </a:bodyPr>
          <a:lstStyle/>
          <a:p>
            <a:pPr algn="ctr"/>
            <a:r>
              <a:rPr lang="da-DK" altLang="ko-KR" sz="1200" dirty="0" smtClean="0">
                <a:latin typeface="Times New Roman" panose="02020603050405020304" pitchFamily="18" charset="0"/>
                <a:cs typeface="Times New Roman" panose="02020603050405020304" pitchFamily="18" charset="0"/>
              </a:rPr>
              <a:t>Jongho</a:t>
            </a:r>
            <a:r>
              <a:rPr lang="da-DK" altLang="ko-KR" sz="1200" baseline="0" dirty="0" smtClean="0">
                <a:latin typeface="Times New Roman" panose="02020603050405020304" pitchFamily="18" charset="0"/>
                <a:cs typeface="Times New Roman" panose="02020603050405020304" pitchFamily="18" charset="0"/>
              </a:rPr>
              <a:t> Kim (</a:t>
            </a:r>
            <a:r>
              <a:rPr lang="da-DK" altLang="ko-KR" sz="1200" baseline="0" dirty="0" err="1" smtClean="0">
                <a:latin typeface="Times New Roman" panose="02020603050405020304" pitchFamily="18" charset="0"/>
                <a:cs typeface="Times New Roman" panose="02020603050405020304" pitchFamily="18" charset="0"/>
              </a:rPr>
              <a:t>quantic.jh@gmail.com</a:t>
            </a:r>
            <a:r>
              <a:rPr lang="da-DK" altLang="ko-KR" sz="1200" baseline="0" dirty="0" smtClean="0">
                <a:latin typeface="Times New Roman" panose="02020603050405020304" pitchFamily="18" charset="0"/>
                <a:cs typeface="Times New Roman" panose="02020603050405020304" pitchFamily="18" charset="0"/>
              </a:rPr>
              <a:t>)</a:t>
            </a:r>
            <a:endParaRPr lang="ko-KR" altLang="en-US" sz="1200" dirty="0">
              <a:latin typeface="Times New Roman" panose="02020603050405020304" pitchFamily="18" charset="0"/>
              <a:cs typeface="Times New Roman" panose="02020603050405020304" pitchFamily="18" charset="0"/>
            </a:endParaRPr>
          </a:p>
        </p:txBody>
      </p:sp>
      <p:pic>
        <p:nvPicPr>
          <p:cNvPr id="11" name="Picture 4" descr="http://img.incujector.com/upload/project/project65293_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216" y="6065945"/>
            <a:ext cx="1082280" cy="747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3135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1D2CA81A-6B3D-43C6-A3F0-46B6A4C7DF9B}" type="datetime1">
              <a:rPr lang="ko-KR" altLang="en-US" smtClean="0"/>
              <a:t>2019. 4. 23.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25875077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7AFED7BF-6143-4204-8B36-C148EBB97875}" type="datetime1">
              <a:rPr lang="ko-KR" altLang="en-US" smtClean="0"/>
              <a:t>2019. 4. 23.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19075913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ko-KR" altLang="en-US" dirty="0" smtClean="0"/>
              <a:t>마스터 제목 스타일 편집</a:t>
            </a:r>
            <a:endParaRPr lang="en-US" dirty="0"/>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4" name="Date Placeholder 3"/>
          <p:cNvSpPr>
            <a:spLocks noGrp="1"/>
          </p:cNvSpPr>
          <p:nvPr>
            <p:ph type="dt" sz="half" idx="10"/>
          </p:nvPr>
        </p:nvSpPr>
        <p:spPr/>
        <p:txBody>
          <a:bodyPr/>
          <a:lstStyle/>
          <a:p>
            <a:fld id="{71785E91-9024-4D87-92B9-83A81129C7D2}" type="datetime1">
              <a:rPr lang="ko-KR" altLang="en-US" smtClean="0"/>
              <a:t>2019. 4. 23.</a:t>
            </a:fld>
            <a:endParaRPr lang="ko-KR" alt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ko-KR" altLang="en-US"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B9805CF-A1BB-403B-B716-9385F32BA917}" type="slidenum">
              <a:rPr lang="ko-KR" altLang="en-US" smtClean="0"/>
              <a:t>‹#›</a:t>
            </a:fld>
            <a:endParaRPr lang="ko-KR" altLang="en-US"/>
          </a:p>
        </p:txBody>
      </p:sp>
      <p:sp>
        <p:nvSpPr>
          <p:cNvPr id="10" name="바닥글 개체 틀 1"/>
          <p:cNvSpPr txBox="1">
            <a:spLocks/>
          </p:cNvSpPr>
          <p:nvPr userDrawn="1"/>
        </p:nvSpPr>
        <p:spPr>
          <a:xfrm>
            <a:off x="2032000" y="6453336"/>
            <a:ext cx="55753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latin typeface="Times New Roman" panose="02020603050405020304" pitchFamily="18" charset="0"/>
              <a:cs typeface="Times New Roman" panose="02020603050405020304" pitchFamily="18" charset="0"/>
            </a:endParaRPr>
          </a:p>
        </p:txBody>
      </p:sp>
      <p:sp>
        <p:nvSpPr>
          <p:cNvPr id="11" name="TextBox 10"/>
          <p:cNvSpPr txBox="1"/>
          <p:nvPr userDrawn="1"/>
        </p:nvSpPr>
        <p:spPr>
          <a:xfrm>
            <a:off x="1854200" y="6426202"/>
            <a:ext cx="5410200" cy="276999"/>
          </a:xfrm>
          <a:prstGeom prst="rect">
            <a:avLst/>
          </a:prstGeom>
          <a:noFill/>
        </p:spPr>
        <p:txBody>
          <a:bodyPr wrap="square" rtlCol="0">
            <a:spAutoFit/>
          </a:bodyPr>
          <a:lstStyle/>
          <a:p>
            <a:pPr algn="ctr"/>
            <a:r>
              <a:rPr lang="da-DK" altLang="ko-KR" sz="1200" dirty="0" smtClean="0">
                <a:latin typeface="Times New Roman" panose="02020603050405020304" pitchFamily="18" charset="0"/>
                <a:cs typeface="Times New Roman" panose="02020603050405020304" pitchFamily="18" charset="0"/>
              </a:rPr>
              <a:t>Jongho</a:t>
            </a:r>
            <a:r>
              <a:rPr lang="da-DK" altLang="ko-KR" sz="1200" baseline="0" dirty="0" smtClean="0">
                <a:latin typeface="Times New Roman" panose="02020603050405020304" pitchFamily="18" charset="0"/>
                <a:cs typeface="Times New Roman" panose="02020603050405020304" pitchFamily="18" charset="0"/>
              </a:rPr>
              <a:t> Kim (</a:t>
            </a:r>
            <a:r>
              <a:rPr lang="da-DK" altLang="ko-KR" sz="1200" baseline="0" dirty="0" err="1" smtClean="0">
                <a:latin typeface="Times New Roman" panose="02020603050405020304" pitchFamily="18" charset="0"/>
                <a:cs typeface="Times New Roman" panose="02020603050405020304" pitchFamily="18" charset="0"/>
              </a:rPr>
              <a:t>quantic.jh@gmail.com</a:t>
            </a:r>
            <a:r>
              <a:rPr lang="da-DK" altLang="ko-KR" sz="1200" baseline="0" dirty="0" smtClean="0">
                <a:latin typeface="Times New Roman" panose="02020603050405020304" pitchFamily="18" charset="0"/>
                <a:cs typeface="Times New Roman" panose="02020603050405020304" pitchFamily="18" charset="0"/>
              </a:rPr>
              <a:t>)</a:t>
            </a:r>
            <a:endParaRPr lang="ko-KR" altLang="en-US" sz="1200" dirty="0">
              <a:latin typeface="Times New Roman" panose="02020603050405020304" pitchFamily="18" charset="0"/>
              <a:cs typeface="Times New Roman" panose="02020603050405020304" pitchFamily="18" charset="0"/>
            </a:endParaRPr>
          </a:p>
        </p:txBody>
      </p:sp>
      <p:pic>
        <p:nvPicPr>
          <p:cNvPr id="12" name="Picture 4" descr="http://img.incujector.com/upload/project/project65293_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216" y="6065945"/>
            <a:ext cx="1082280" cy="747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135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ko-KR" altLang="en-US" dirty="0"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smtClean="0"/>
              <a:t>마스터 텍스트 스타일을 편집합니다</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570C1E5E-8BFE-4E18-8083-E0D4A25AA34A}" type="datetime1">
              <a:rPr lang="ko-KR" altLang="en-US" smtClean="0"/>
              <a:pPr/>
              <a:t>2019. 4. 23.</a:t>
            </a:fld>
            <a:endParaRPr lang="ko-KR" alt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ko-KR" alt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2B9805CF-A1BB-403B-B716-9385F32BA917}" type="slidenum">
              <a:rPr lang="ko-KR" altLang="en-US" smtClean="0"/>
              <a:pPr/>
              <a:t>‹#›</a:t>
            </a:fld>
            <a:endParaRPr lang="ko-KR" altLang="en-US"/>
          </a:p>
        </p:txBody>
      </p:sp>
    </p:spTree>
    <p:extLst>
      <p:ext uri="{BB962C8B-B14F-4D97-AF65-F5344CB8AC3E}">
        <p14:creationId xmlns:p14="http://schemas.microsoft.com/office/powerpoint/2010/main" val="42458613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E1F73A16-2ED4-4195-BFB1-1276CB5AFB92}" type="datetime1">
              <a:rPr lang="ko-KR" altLang="en-US" smtClean="0"/>
              <a:t>2019. 4. 23.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29109007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dirty="0"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smtClean="0"/>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6EBFA459-E99E-4D1B-82DC-E473DF187DD5}" type="datetime1">
              <a:rPr lang="ko-KR" altLang="en-US" smtClean="0"/>
              <a:t>2019. 4. 23.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41581720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4070593B-247B-4BBF-97D4-61F6106A9158}" type="datetime1">
              <a:rPr lang="ko-KR" altLang="en-US" smtClean="0"/>
              <a:t>2019. 4. 23.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198709782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2513548-F093-49F5-8517-C9434CD0DB32}" type="datetime1">
              <a:rPr lang="ko-KR" altLang="en-US" smtClean="0"/>
              <a:pPr/>
              <a:t>2019. 4. 23.</a:t>
            </a:fld>
            <a:endParaRPr lang="ko-KR" alt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ko-KR" alt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2B9805CF-A1BB-403B-B716-9385F32BA917}" type="slidenum">
              <a:rPr lang="ko-KR" altLang="en-US" smtClean="0"/>
              <a:pPr/>
              <a:t>‹#›</a:t>
            </a:fld>
            <a:endParaRPr lang="ko-KR" altLang="en-US"/>
          </a:p>
        </p:txBody>
      </p:sp>
    </p:spTree>
    <p:extLst>
      <p:ext uri="{BB962C8B-B14F-4D97-AF65-F5344CB8AC3E}">
        <p14:creationId xmlns:p14="http://schemas.microsoft.com/office/powerpoint/2010/main" val="15241676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57DFB121-40C8-43C4-BF9D-A7A65A074920}" type="datetime1">
              <a:rPr lang="ko-KR" altLang="en-US" smtClean="0"/>
              <a:t>2019. 4. 23.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35796938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28122092-D82B-4F3C-8DD1-5440BBC71CF7}" type="datetime1">
              <a:rPr lang="ko-KR" altLang="en-US" smtClean="0"/>
              <a:t>2019. 4. 23.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30893293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dirty="0"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A94D3-974E-418C-8C29-54198149C10E}" type="datetime1">
              <a:rPr lang="ko-KR" altLang="en-US" smtClean="0"/>
              <a:t>2019. 4. 23.</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3646102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MU-Perceptual-Computing-Lab/openpose" TargetMode="External"/><Relationship Id="rId3"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hyperlink" Target="https://cloud.google.com/video-intelligenc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8.gif"/><Relationship Id="rId5" Type="http://schemas.openxmlformats.org/officeDocument/2006/relationships/hyperlink" Target="https://towardsdatascience.com/real-time-video-neural-style-transfer-9f6f84590832" TargetMode="External"/><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rail.cs.washington.edu/projects/AudioToObama/" TargetMode="External"/><Relationship Id="rId3" Type="http://schemas.openxmlformats.org/officeDocument/2006/relationships/image" Target="../media/image1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rail.cs.washington.edu/projects/AudioToObama/" TargetMode="External"/><Relationship Id="rId3" Type="http://schemas.openxmlformats.org/officeDocument/2006/relationships/image" Target="../media/image2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rail.cs.washington.edu/projects/AudioToObama/" TargetMode="Externa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51520" y="332656"/>
            <a:ext cx="6408712" cy="47799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dirty="0">
              <a:solidFill>
                <a:schemeClr val="accent2">
                  <a:lumMod val="75000"/>
                </a:schemeClr>
              </a:solidFill>
            </a:endParaRPr>
          </a:p>
        </p:txBody>
      </p:sp>
      <p:sp>
        <p:nvSpPr>
          <p:cNvPr id="4" name="슬라이드 번호 개체 틀 3"/>
          <p:cNvSpPr>
            <a:spLocks noGrp="1"/>
          </p:cNvSpPr>
          <p:nvPr>
            <p:ph type="sldNum" sz="quarter" idx="12"/>
          </p:nvPr>
        </p:nvSpPr>
        <p:spPr/>
        <p:txBody>
          <a:bodyPr/>
          <a:lstStyle/>
          <a:p>
            <a:fld id="{2B9805CF-A1BB-403B-B716-9385F32BA917}" type="slidenum">
              <a:rPr lang="ko-KR" altLang="en-US" smtClean="0"/>
              <a:t>1</a:t>
            </a:fld>
            <a:endParaRPr lang="ko-KR" altLang="en-US" dirty="0"/>
          </a:p>
        </p:txBody>
      </p:sp>
      <p:sp>
        <p:nvSpPr>
          <p:cNvPr id="6" name="부제목 2"/>
          <p:cNvSpPr>
            <a:spLocks noGrp="1"/>
          </p:cNvSpPr>
          <p:nvPr>
            <p:ph type="subTitle" idx="1"/>
          </p:nvPr>
        </p:nvSpPr>
        <p:spPr>
          <a:xfrm>
            <a:off x="323528" y="3238500"/>
            <a:ext cx="6192688" cy="1448668"/>
          </a:xfrm>
        </p:spPr>
        <p:txBody>
          <a:bodyPr>
            <a:noAutofit/>
          </a:bodyPr>
          <a:lstStyle/>
          <a:p>
            <a:pPr algn="r"/>
            <a:endParaRPr lang="en-US" altLang="ko-KR" sz="1800" spc="-30" dirty="0" smtClean="0">
              <a:solidFill>
                <a:schemeClr val="bg1"/>
              </a:solidFill>
              <a:latin typeface="Times New Roman" charset="0"/>
              <a:ea typeface="Times New Roman" charset="0"/>
              <a:cs typeface="Times New Roman" charset="0"/>
            </a:endParaRPr>
          </a:p>
          <a:p>
            <a:pPr algn="r"/>
            <a:r>
              <a:rPr lang="en-US" altLang="ko-KR" sz="1800" spc="-30" dirty="0" smtClean="0">
                <a:solidFill>
                  <a:schemeClr val="bg1"/>
                </a:solidFill>
                <a:latin typeface="Times New Roman" charset="0"/>
                <a:ea typeface="Times New Roman" charset="0"/>
                <a:cs typeface="Times New Roman" charset="0"/>
              </a:rPr>
              <a:t>Jongho Kim</a:t>
            </a:r>
            <a:endParaRPr lang="ko-KR" altLang="en-US" sz="1800" spc="-30" dirty="0" smtClean="0">
              <a:solidFill>
                <a:schemeClr val="bg1"/>
              </a:solidFill>
              <a:latin typeface="Times New Roman" charset="0"/>
              <a:ea typeface="Times New Roman" charset="0"/>
              <a:cs typeface="Times New Roman" charset="0"/>
            </a:endParaRPr>
          </a:p>
          <a:p>
            <a:pPr algn="r"/>
            <a:r>
              <a:rPr lang="en-US" altLang="ko-KR" sz="1800" spc="-30" dirty="0">
                <a:solidFill>
                  <a:schemeClr val="bg1"/>
                </a:solidFill>
                <a:latin typeface="Times New Roman" charset="0"/>
                <a:ea typeface="Times New Roman" charset="0"/>
                <a:cs typeface="Times New Roman" charset="0"/>
              </a:rPr>
              <a:t>December &amp; </a:t>
            </a:r>
            <a:r>
              <a:rPr lang="en-US" altLang="ko-KR" sz="1800" spc="-30" dirty="0" smtClean="0">
                <a:solidFill>
                  <a:schemeClr val="bg1"/>
                </a:solidFill>
                <a:latin typeface="Times New Roman" charset="0"/>
                <a:ea typeface="Times New Roman" charset="0"/>
                <a:cs typeface="Times New Roman" charset="0"/>
              </a:rPr>
              <a:t>Company Inc.</a:t>
            </a:r>
          </a:p>
          <a:p>
            <a:pPr algn="r"/>
            <a:r>
              <a:rPr lang="en-US" altLang="ko-KR" sz="1800" spc="-30" dirty="0" smtClean="0">
                <a:solidFill>
                  <a:schemeClr val="bg1"/>
                </a:solidFill>
                <a:latin typeface="Times New Roman" charset="0"/>
                <a:ea typeface="Times New Roman" charset="0"/>
                <a:cs typeface="Times New Roman" charset="0"/>
              </a:rPr>
              <a:t>Spring, 2019</a:t>
            </a:r>
          </a:p>
        </p:txBody>
      </p:sp>
      <p:sp>
        <p:nvSpPr>
          <p:cNvPr id="7" name="TextBox 6"/>
          <p:cNvSpPr txBox="1"/>
          <p:nvPr/>
        </p:nvSpPr>
        <p:spPr>
          <a:xfrm>
            <a:off x="237872" y="404664"/>
            <a:ext cx="6408712" cy="3154710"/>
          </a:xfrm>
          <a:prstGeom prst="rect">
            <a:avLst/>
          </a:prstGeom>
          <a:noFill/>
          <a:ln>
            <a:noFill/>
          </a:ln>
        </p:spPr>
        <p:txBody>
          <a:bodyPr wrap="square" rtlCol="0">
            <a:spAutoFit/>
          </a:bodyPr>
          <a:lstStyle/>
          <a:p>
            <a:pPr>
              <a:lnSpc>
                <a:spcPct val="150000"/>
              </a:lnSpc>
            </a:pPr>
            <a:r>
              <a:rPr lang="en-US" altLang="ko-KR" sz="1500" dirty="0">
                <a:solidFill>
                  <a:schemeClr val="bg1"/>
                </a:solidFill>
                <a:latin typeface="Times New Roman" charset="0"/>
                <a:ea typeface="Times New Roman" charset="0"/>
                <a:cs typeface="Times New Roman" charset="0"/>
              </a:rPr>
              <a:t>Business </a:t>
            </a:r>
            <a:r>
              <a:rPr lang="en-US" altLang="ko-KR" sz="1500" dirty="0" smtClean="0">
                <a:solidFill>
                  <a:schemeClr val="bg1"/>
                </a:solidFill>
                <a:latin typeface="Times New Roman" charset="0"/>
                <a:ea typeface="Times New Roman" charset="0"/>
                <a:cs typeface="Times New Roman" charset="0"/>
              </a:rPr>
              <a:t>Analytics</a:t>
            </a:r>
            <a:r>
              <a:rPr lang="ko-KR" altLang="en-US" sz="1500" dirty="0" smtClean="0">
                <a:solidFill>
                  <a:schemeClr val="bg1"/>
                </a:solidFill>
                <a:latin typeface="Times New Roman" charset="0"/>
                <a:ea typeface="Times New Roman" charset="0"/>
                <a:cs typeface="Times New Roman" charset="0"/>
              </a:rPr>
              <a:t> </a:t>
            </a:r>
            <a:r>
              <a:rPr lang="en-US" altLang="ko-KR" sz="1500" dirty="0" smtClean="0">
                <a:solidFill>
                  <a:schemeClr val="bg1"/>
                </a:solidFill>
                <a:latin typeface="Times New Roman" charset="0"/>
                <a:ea typeface="Times New Roman" charset="0"/>
                <a:cs typeface="Times New Roman" charset="0"/>
              </a:rPr>
              <a:t>(</a:t>
            </a:r>
            <a:r>
              <a:rPr lang="en-US" altLang="ko-KR" sz="1500" dirty="0">
                <a:solidFill>
                  <a:schemeClr val="bg1"/>
                </a:solidFill>
                <a:latin typeface="Times New Roman" charset="0"/>
                <a:ea typeface="Times New Roman" charset="0"/>
                <a:cs typeface="Times New Roman" charset="0"/>
              </a:rPr>
              <a:t>IM561)</a:t>
            </a:r>
          </a:p>
          <a:p>
            <a:pPr>
              <a:lnSpc>
                <a:spcPct val="150000"/>
              </a:lnSpc>
            </a:pPr>
            <a:endParaRPr lang="en-US" altLang="ko-KR" sz="2000" dirty="0">
              <a:solidFill>
                <a:schemeClr val="bg1"/>
              </a:solidFill>
              <a:latin typeface="Times New Roman" charset="0"/>
              <a:ea typeface="Times New Roman" charset="0"/>
              <a:cs typeface="Times New Roman" charset="0"/>
            </a:endParaRPr>
          </a:p>
          <a:p>
            <a:pPr>
              <a:lnSpc>
                <a:spcPct val="150000"/>
              </a:lnSpc>
            </a:pPr>
            <a:endParaRPr lang="en-US" altLang="ko-KR" sz="1000" spc="-150" dirty="0" smtClean="0">
              <a:solidFill>
                <a:schemeClr val="bg1"/>
              </a:solidFill>
              <a:latin typeface="Times New Roman" charset="0"/>
              <a:ea typeface="Times New Roman" charset="0"/>
              <a:cs typeface="Times New Roman" charset="0"/>
            </a:endParaRPr>
          </a:p>
          <a:p>
            <a:pPr>
              <a:lnSpc>
                <a:spcPct val="150000"/>
              </a:lnSpc>
            </a:pPr>
            <a:endParaRPr lang="en-US" altLang="ko-KR" sz="1000" spc="-150" dirty="0" smtClean="0">
              <a:solidFill>
                <a:schemeClr val="bg1"/>
              </a:solidFill>
              <a:latin typeface="Times New Roman" charset="0"/>
              <a:ea typeface="Times New Roman" charset="0"/>
              <a:cs typeface="Times New Roman" charset="0"/>
            </a:endParaRPr>
          </a:p>
          <a:p>
            <a:pPr>
              <a:lnSpc>
                <a:spcPct val="150000"/>
              </a:lnSpc>
            </a:pPr>
            <a:endParaRPr lang="en-US" altLang="ko-KR" sz="1000" spc="-150" dirty="0" smtClean="0">
              <a:solidFill>
                <a:schemeClr val="bg1"/>
              </a:solidFill>
              <a:latin typeface="Times New Roman" charset="0"/>
              <a:ea typeface="Times New Roman" charset="0"/>
              <a:cs typeface="Times New Roman" charset="0"/>
            </a:endParaRPr>
          </a:p>
          <a:p>
            <a:pPr algn="r">
              <a:lnSpc>
                <a:spcPct val="150000"/>
              </a:lnSpc>
            </a:pPr>
            <a:r>
              <a:rPr lang="en-US" altLang="ko-KR" sz="2000" dirty="0">
                <a:solidFill>
                  <a:schemeClr val="bg1"/>
                </a:solidFill>
                <a:latin typeface="Times New Roman" charset="0"/>
                <a:ea typeface="Times New Roman" charset="0"/>
                <a:cs typeface="Times New Roman" charset="0"/>
              </a:rPr>
              <a:t>Module1. Video Analytics and Social Science Research</a:t>
            </a:r>
          </a:p>
          <a:p>
            <a:pPr algn="r">
              <a:lnSpc>
                <a:spcPct val="150000"/>
              </a:lnSpc>
            </a:pPr>
            <a:endParaRPr lang="en-US" altLang="ko-KR" sz="500" b="1" dirty="0">
              <a:solidFill>
                <a:schemeClr val="bg1"/>
              </a:solidFill>
              <a:latin typeface="Times New Roman" charset="0"/>
              <a:ea typeface="Times New Roman" charset="0"/>
              <a:cs typeface="Times New Roman" charset="0"/>
            </a:endParaRPr>
          </a:p>
          <a:p>
            <a:pPr algn="r"/>
            <a:r>
              <a:rPr lang="en-US" altLang="ko-KR" sz="3200" dirty="0">
                <a:solidFill>
                  <a:schemeClr val="bg1"/>
                </a:solidFill>
                <a:latin typeface="Times New Roman" charset="0"/>
                <a:ea typeface="Times New Roman" charset="0"/>
                <a:cs typeface="Times New Roman" charset="0"/>
              </a:rPr>
              <a:t>Intelligent Video Analytics </a:t>
            </a:r>
          </a:p>
          <a:p>
            <a:pPr algn="r"/>
            <a:r>
              <a:rPr lang="en-US" altLang="ko-KR" sz="3200" dirty="0">
                <a:solidFill>
                  <a:schemeClr val="bg1"/>
                </a:solidFill>
                <a:latin typeface="Times New Roman" charset="0"/>
                <a:ea typeface="Times New Roman" charset="0"/>
                <a:cs typeface="Times New Roman" charset="0"/>
              </a:rPr>
              <a:t>with Deep Learning</a:t>
            </a:r>
          </a:p>
        </p:txBody>
      </p:sp>
      <p:sp>
        <p:nvSpPr>
          <p:cNvPr id="8" name="텍스트 상자 7"/>
          <p:cNvSpPr txBox="1"/>
          <p:nvPr/>
        </p:nvSpPr>
        <p:spPr>
          <a:xfrm>
            <a:off x="146571" y="5929897"/>
            <a:ext cx="8501246" cy="338554"/>
          </a:xfrm>
          <a:prstGeom prst="rect">
            <a:avLst/>
          </a:prstGeom>
          <a:noFill/>
        </p:spPr>
        <p:txBody>
          <a:bodyPr wrap="square" rtlCol="0">
            <a:spAutoFit/>
          </a:bodyPr>
          <a:lstStyle/>
          <a:p>
            <a:r>
              <a:rPr kumimoji="1" lang="en-US" altLang="ko-KR" sz="1600" dirty="0" smtClean="0">
                <a:latin typeface="Times New Roman" charset="0"/>
                <a:ea typeface="Times New Roman" charset="0"/>
                <a:cs typeface="Times New Roman" charset="0"/>
              </a:rPr>
              <a:t>Note. This content mainly refers the summer session of KAIST organized by </a:t>
            </a:r>
            <a:r>
              <a:rPr kumimoji="1" lang="en-US" altLang="ko-KR" sz="1600" dirty="0" err="1" smtClean="0">
                <a:latin typeface="Times New Roman" charset="0"/>
                <a:ea typeface="Times New Roman" charset="0"/>
                <a:cs typeface="Times New Roman" charset="0"/>
              </a:rPr>
              <a:t>Jiyong</a:t>
            </a:r>
            <a:r>
              <a:rPr kumimoji="1" lang="en-US" altLang="ko-KR" sz="1600" dirty="0" smtClean="0">
                <a:latin typeface="Times New Roman" charset="0"/>
                <a:ea typeface="Times New Roman" charset="0"/>
                <a:cs typeface="Times New Roman" charset="0"/>
              </a:rPr>
              <a:t> Park(2018)</a:t>
            </a:r>
            <a:endParaRPr kumimoji="1" lang="ko-KR" altLang="en-US" sz="1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323904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10</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144085"/>
            <a:ext cx="8219256" cy="661207"/>
          </a:xfrm>
          <a:prstGeom prst="rect">
            <a:avLst/>
          </a:prstGeom>
        </p:spPr>
        <p:txBody>
          <a:bodyPr wrap="square">
            <a:spAutoFit/>
          </a:bodyPr>
          <a:lstStyle/>
          <a:p>
            <a:pPr>
              <a:lnSpc>
                <a:spcPct val="150000"/>
              </a:lnSpc>
            </a:pPr>
            <a:r>
              <a:rPr lang="en-US" altLang="ko-KR" sz="2800" b="1" dirty="0" err="1">
                <a:solidFill>
                  <a:prstClr val="black"/>
                </a:solidFill>
                <a:latin typeface="Times New Roman" panose="02020603050405020304" pitchFamily="18" charset="0"/>
                <a:cs typeface="Times New Roman" panose="02020603050405020304" pitchFamily="18" charset="0"/>
              </a:rPr>
              <a:t>Economining</a:t>
            </a:r>
            <a:r>
              <a:rPr lang="en-US" altLang="ko-KR" sz="2800" b="1" dirty="0">
                <a:solidFill>
                  <a:prstClr val="black"/>
                </a:solidFill>
                <a:latin typeface="Times New Roman" panose="02020603050405020304" pitchFamily="18" charset="0"/>
                <a:cs typeface="Times New Roman" panose="02020603050405020304" pitchFamily="18" charset="0"/>
              </a:rPr>
              <a:t> = Econometrics + Data Mining</a:t>
            </a:r>
          </a:p>
        </p:txBody>
      </p:sp>
      <p:sp>
        <p:nvSpPr>
          <p:cNvPr id="6"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Data itself is a central ingredient in the “empirical” </a:t>
            </a:r>
            <a:r>
              <a:rPr lang="en-US" altLang="ko-KR" sz="2000" dirty="0" smtClean="0">
                <a:latin typeface="Times New Roman" panose="02020603050405020304" pitchFamily="18" charset="0"/>
                <a:cs typeface="Times New Roman" panose="02020603050405020304" pitchFamily="18" charset="0"/>
              </a:rPr>
              <a:t>research.</a:t>
            </a:r>
            <a:endParaRPr lang="en-US" altLang="ko-KR" sz="2000" dirty="0">
              <a:latin typeface="Times New Roman" panose="02020603050405020304" pitchFamily="18" charset="0"/>
              <a:cs typeface="Times New Roman" panose="02020603050405020304" pitchFamily="18" charset="0"/>
            </a:endParaRPr>
          </a:p>
        </p:txBody>
      </p:sp>
      <p:sp>
        <p:nvSpPr>
          <p:cNvPr id="7" name="직사각형 6"/>
          <p:cNvSpPr/>
          <p:nvPr/>
        </p:nvSpPr>
        <p:spPr>
          <a:xfrm>
            <a:off x="938336" y="1988840"/>
            <a:ext cx="1656184" cy="1152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anose="02020603050405020304" pitchFamily="18" charset="0"/>
                <a:cs typeface="Times New Roman" panose="02020603050405020304" pitchFamily="18" charset="0"/>
              </a:rPr>
              <a:t>Inputs</a:t>
            </a:r>
            <a:endParaRPr lang="ko-KR" altLang="en-US" dirty="0">
              <a:latin typeface="Times New Roman" panose="02020603050405020304" pitchFamily="18" charset="0"/>
              <a:cs typeface="Times New Roman" panose="02020603050405020304" pitchFamily="18" charset="0"/>
            </a:endParaRPr>
          </a:p>
        </p:txBody>
      </p:sp>
      <p:sp>
        <p:nvSpPr>
          <p:cNvPr id="10" name="직사각형 9"/>
          <p:cNvSpPr/>
          <p:nvPr/>
        </p:nvSpPr>
        <p:spPr>
          <a:xfrm>
            <a:off x="3736068" y="1988840"/>
            <a:ext cx="1656184" cy="1152128"/>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anose="02020603050405020304" pitchFamily="18" charset="0"/>
                <a:cs typeface="Times New Roman" panose="02020603050405020304" pitchFamily="18" charset="0"/>
              </a:rPr>
              <a:t>Mechanism</a:t>
            </a:r>
          </a:p>
          <a:p>
            <a:pPr algn="ctr"/>
            <a:r>
              <a:rPr lang="en-US" altLang="ko-KR" dirty="0" smtClean="0">
                <a:latin typeface="Times New Roman" panose="02020603050405020304" pitchFamily="18" charset="0"/>
                <a:cs typeface="Times New Roman" panose="02020603050405020304" pitchFamily="18" charset="0"/>
              </a:rPr>
              <a:t>(Theory)</a:t>
            </a:r>
          </a:p>
        </p:txBody>
      </p:sp>
      <p:sp>
        <p:nvSpPr>
          <p:cNvPr id="12" name="직사각형 11"/>
          <p:cNvSpPr/>
          <p:nvPr/>
        </p:nvSpPr>
        <p:spPr>
          <a:xfrm>
            <a:off x="6516216" y="1988840"/>
            <a:ext cx="1656184" cy="1152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anose="02020603050405020304" pitchFamily="18" charset="0"/>
                <a:cs typeface="Times New Roman" panose="02020603050405020304" pitchFamily="18" charset="0"/>
              </a:rPr>
              <a:t>Outputs</a:t>
            </a:r>
            <a:endParaRPr lang="ko-KR" altLang="en-US" dirty="0">
              <a:latin typeface="Times New Roman" panose="02020603050405020304" pitchFamily="18" charset="0"/>
              <a:cs typeface="Times New Roman" panose="02020603050405020304" pitchFamily="18" charset="0"/>
            </a:endParaRPr>
          </a:p>
        </p:txBody>
      </p:sp>
      <p:cxnSp>
        <p:nvCxnSpPr>
          <p:cNvPr id="13" name="직선 화살표 연결선 12"/>
          <p:cNvCxnSpPr>
            <a:stCxn id="12" idx="3"/>
            <a:endCxn id="20" idx="1"/>
          </p:cNvCxnSpPr>
          <p:nvPr/>
        </p:nvCxnSpPr>
        <p:spPr>
          <a:xfrm>
            <a:off x="2594520" y="2564904"/>
            <a:ext cx="11415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직선 화살표 연결선 13"/>
          <p:cNvCxnSpPr>
            <a:stCxn id="20" idx="3"/>
          </p:cNvCxnSpPr>
          <p:nvPr/>
        </p:nvCxnSpPr>
        <p:spPr>
          <a:xfrm>
            <a:off x="5392252" y="2564904"/>
            <a:ext cx="11239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그림 14"/>
          <p:cNvPicPr>
            <a:picLocks noChangeAspect="1"/>
          </p:cNvPicPr>
          <p:nvPr/>
        </p:nvPicPr>
        <p:blipFill rotWithShape="1">
          <a:blip r:embed="rId2"/>
          <a:srcRect l="4855" t="5914" r="4463" b="15230"/>
          <a:stretch/>
        </p:blipFill>
        <p:spPr>
          <a:xfrm>
            <a:off x="3419872" y="3501008"/>
            <a:ext cx="2275377" cy="1978589"/>
          </a:xfrm>
          <a:prstGeom prst="rect">
            <a:avLst/>
          </a:prstGeom>
        </p:spPr>
      </p:pic>
      <p:sp>
        <p:nvSpPr>
          <p:cNvPr id="16" name="위로 굽은 화살표 16"/>
          <p:cNvSpPr/>
          <p:nvPr/>
        </p:nvSpPr>
        <p:spPr>
          <a:xfrm>
            <a:off x="6228184" y="3717033"/>
            <a:ext cx="1584176" cy="995918"/>
          </a:xfrm>
          <a:prstGeom prst="bent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7" name="위로 굽은 화살표 18"/>
          <p:cNvSpPr/>
          <p:nvPr/>
        </p:nvSpPr>
        <p:spPr>
          <a:xfrm flipH="1">
            <a:off x="1375792" y="3717033"/>
            <a:ext cx="1540024" cy="995918"/>
          </a:xfrm>
          <a:prstGeom prst="bent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8" name="직사각형 17"/>
          <p:cNvSpPr/>
          <p:nvPr/>
        </p:nvSpPr>
        <p:spPr>
          <a:xfrm>
            <a:off x="1691680" y="4869160"/>
            <a:ext cx="1010213" cy="338554"/>
          </a:xfrm>
          <a:prstGeom prst="rect">
            <a:avLst/>
          </a:prstGeom>
        </p:spPr>
        <p:txBody>
          <a:bodyPr wrap="none">
            <a:spAutoFit/>
          </a:bodyPr>
          <a:lstStyle/>
          <a:p>
            <a:r>
              <a:rPr lang="en-US" altLang="ko-KR" sz="1600" dirty="0" smtClean="0">
                <a:latin typeface="Times New Roman" panose="02020603050405020304" pitchFamily="18" charset="0"/>
                <a:cs typeface="Times New Roman" panose="02020603050405020304" pitchFamily="18" charset="0"/>
              </a:rPr>
              <a:t>New Data</a:t>
            </a:r>
            <a:endParaRPr lang="ko-KR" altLang="en-US" sz="1600" dirty="0"/>
          </a:p>
        </p:txBody>
      </p:sp>
      <p:sp>
        <p:nvSpPr>
          <p:cNvPr id="19" name="직사각형 18"/>
          <p:cNvSpPr/>
          <p:nvPr/>
        </p:nvSpPr>
        <p:spPr>
          <a:xfrm>
            <a:off x="6372200" y="4869160"/>
            <a:ext cx="1010213" cy="338554"/>
          </a:xfrm>
          <a:prstGeom prst="rect">
            <a:avLst/>
          </a:prstGeom>
        </p:spPr>
        <p:txBody>
          <a:bodyPr wrap="none">
            <a:spAutoFit/>
          </a:bodyPr>
          <a:lstStyle/>
          <a:p>
            <a:r>
              <a:rPr lang="en-US" altLang="ko-KR" sz="1600" dirty="0" smtClean="0">
                <a:latin typeface="Times New Roman" panose="02020603050405020304" pitchFamily="18" charset="0"/>
                <a:cs typeface="Times New Roman" panose="02020603050405020304" pitchFamily="18" charset="0"/>
              </a:rPr>
              <a:t>New Data</a:t>
            </a:r>
            <a:endParaRPr lang="ko-KR" altLang="en-US" sz="1600" dirty="0"/>
          </a:p>
        </p:txBody>
      </p:sp>
      <p:sp>
        <p:nvSpPr>
          <p:cNvPr id="20" name="직사각형 19"/>
          <p:cNvSpPr/>
          <p:nvPr/>
        </p:nvSpPr>
        <p:spPr>
          <a:xfrm>
            <a:off x="3697993" y="5576812"/>
            <a:ext cx="1810111" cy="732508"/>
          </a:xfrm>
          <a:prstGeom prst="rect">
            <a:avLst/>
          </a:prstGeom>
        </p:spPr>
        <p:txBody>
          <a:bodyPr wrap="none">
            <a:spAutoFit/>
          </a:bodyPr>
          <a:lstStyle/>
          <a:p>
            <a:pPr algn="ctr">
              <a:lnSpc>
                <a:spcPct val="130000"/>
              </a:lnSpc>
            </a:pPr>
            <a:r>
              <a:rPr lang="en-US" altLang="ko-KR" sz="1600" b="1" dirty="0">
                <a:solidFill>
                  <a:prstClr val="black"/>
                </a:solidFill>
                <a:latin typeface="Times New Roman" panose="02020603050405020304" pitchFamily="18" charset="0"/>
                <a:cs typeface="Times New Roman" panose="02020603050405020304" pitchFamily="18" charset="0"/>
              </a:rPr>
              <a:t>Data </a:t>
            </a:r>
            <a:r>
              <a:rPr lang="en-US" altLang="ko-KR" sz="1600" b="1" dirty="0" smtClean="0">
                <a:solidFill>
                  <a:prstClr val="black"/>
                </a:solidFill>
                <a:latin typeface="Times New Roman" panose="02020603050405020304" pitchFamily="18" charset="0"/>
                <a:cs typeface="Times New Roman" panose="02020603050405020304" pitchFamily="18" charset="0"/>
              </a:rPr>
              <a:t>Mining</a:t>
            </a:r>
          </a:p>
          <a:p>
            <a:pPr algn="ctr">
              <a:lnSpc>
                <a:spcPct val="130000"/>
              </a:lnSpc>
            </a:pPr>
            <a:r>
              <a:rPr lang="en-US" altLang="ko-KR" sz="1600" b="1" dirty="0" smtClean="0">
                <a:solidFill>
                  <a:prstClr val="black"/>
                </a:solidFill>
                <a:latin typeface="Times New Roman" panose="02020603050405020304" pitchFamily="18" charset="0"/>
                <a:cs typeface="Times New Roman" panose="02020603050405020304" pitchFamily="18" charset="0"/>
              </a:rPr>
              <a:t>Machine Learning</a:t>
            </a:r>
            <a:endParaRPr lang="en-US" altLang="ko-KR" sz="16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17624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11</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144085"/>
            <a:ext cx="8219256" cy="661207"/>
          </a:xfrm>
          <a:prstGeom prst="rect">
            <a:avLst/>
          </a:prstGeom>
        </p:spPr>
        <p:txBody>
          <a:bodyPr wrap="square">
            <a:spAutoFit/>
          </a:bodyPr>
          <a:lstStyle/>
          <a:p>
            <a:pPr>
              <a:lnSpc>
                <a:spcPct val="150000"/>
              </a:lnSpc>
            </a:pPr>
            <a:r>
              <a:rPr lang="en-US" altLang="ko-KR" sz="2800" b="1" dirty="0">
                <a:solidFill>
                  <a:prstClr val="black"/>
                </a:solidFill>
                <a:latin typeface="Times New Roman" panose="02020603050405020304" pitchFamily="18" charset="0"/>
                <a:cs typeface="Times New Roman" panose="02020603050405020304" pitchFamily="18" charset="0"/>
              </a:rPr>
              <a:t>Steps for </a:t>
            </a:r>
            <a:r>
              <a:rPr lang="en-US" altLang="ko-KR" sz="2800" b="1" dirty="0" err="1">
                <a:solidFill>
                  <a:prstClr val="black"/>
                </a:solidFill>
                <a:latin typeface="Times New Roman" panose="02020603050405020304" pitchFamily="18" charset="0"/>
                <a:cs typeface="Times New Roman" panose="02020603050405020304" pitchFamily="18" charset="0"/>
              </a:rPr>
              <a:t>Economining</a:t>
            </a:r>
            <a:endParaRPr lang="en-US" altLang="ko-KR" sz="2800" b="1" dirty="0">
              <a:solidFill>
                <a:prstClr val="black"/>
              </a:solidFill>
              <a:latin typeface="Times New Roman" panose="02020603050405020304" pitchFamily="18" charset="0"/>
              <a:cs typeface="Times New Roman" panose="02020603050405020304" pitchFamily="18" charset="0"/>
            </a:endParaRPr>
          </a:p>
        </p:txBody>
      </p:sp>
      <p:sp>
        <p:nvSpPr>
          <p:cNvPr id="11" name="TextBox 7"/>
          <p:cNvSpPr txBox="1"/>
          <p:nvPr/>
        </p:nvSpPr>
        <p:spPr>
          <a:xfrm>
            <a:off x="404328" y="980728"/>
            <a:ext cx="8416144" cy="47977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First, define the constructs you are theoretically interested in.</a:t>
            </a:r>
          </a:p>
          <a:p>
            <a:pPr marL="742950" lvl="1" indent="-285750">
              <a:lnSpc>
                <a:spcPct val="150000"/>
              </a:lnSpc>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Different researchers might extract different information from same data.</a:t>
            </a:r>
          </a:p>
          <a:p>
            <a:pPr marL="742950" lvl="1" indent="-285750">
              <a:lnSpc>
                <a:spcPct val="150000"/>
              </a:lnSpc>
              <a:buFont typeface="Wingdings" panose="05000000000000000000" pitchFamily="2" charset="2"/>
              <a:buChar char="Ø"/>
            </a:pPr>
            <a:endParaRPr lang="en-US" altLang="ko-KR" sz="12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Second, build a labeled dataset </a:t>
            </a:r>
            <a:r>
              <a:rPr lang="en-US" altLang="ko-KR" dirty="0">
                <a:latin typeface="Times New Roman" panose="02020603050405020304" pitchFamily="18" charset="0"/>
                <a:cs typeface="Times New Roman" panose="02020603050405020304" pitchFamily="18" charset="0"/>
              </a:rPr>
              <a:t>(only for supervised learning).</a:t>
            </a:r>
          </a:p>
          <a:p>
            <a:pPr marL="742950" lvl="1" indent="-285750">
              <a:lnSpc>
                <a:spcPct val="150000"/>
              </a:lnSpc>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Supervised learning requires labeled training data (e.g., positive vs. negative).</a:t>
            </a:r>
          </a:p>
          <a:p>
            <a:pPr marL="742950" lvl="1" indent="-285750">
              <a:lnSpc>
                <a:spcPct val="150000"/>
              </a:lnSpc>
              <a:buFont typeface="Wingdings" panose="05000000000000000000" pitchFamily="2" charset="2"/>
              <a:buChar char="Ø"/>
            </a:pPr>
            <a:endParaRPr lang="en-US" altLang="ko-KR" sz="12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Third, implement the predictive modeling.</a:t>
            </a:r>
          </a:p>
          <a:p>
            <a:pPr marL="742950" lvl="1" indent="-285750">
              <a:lnSpc>
                <a:spcPct val="150000"/>
              </a:lnSpc>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Researchers should determine which technique is well-suited for their research purpose (e.g., neural networks vs. support vector machine vs. random forest).</a:t>
            </a:r>
          </a:p>
          <a:p>
            <a:pPr marL="742950" lvl="1" indent="-285750">
              <a:lnSpc>
                <a:spcPct val="150000"/>
              </a:lnSpc>
              <a:buFont typeface="Wingdings" panose="05000000000000000000" pitchFamily="2" charset="2"/>
              <a:buChar char="Ø"/>
            </a:pPr>
            <a:endParaRPr lang="en-US" altLang="ko-KR" sz="12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Finally, conduct the empirical research using new data.</a:t>
            </a:r>
          </a:p>
          <a:p>
            <a:pPr marL="742950" lvl="1" indent="-285750">
              <a:lnSpc>
                <a:spcPct val="150000"/>
              </a:lnSpc>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Let’s return to the basics – what’s your research goal?</a:t>
            </a:r>
          </a:p>
        </p:txBody>
      </p:sp>
    </p:spTree>
    <p:extLst>
      <p:ext uri="{BB962C8B-B14F-4D97-AF65-F5344CB8AC3E}">
        <p14:creationId xmlns:p14="http://schemas.microsoft.com/office/powerpoint/2010/main" val="1075721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85101"/>
            <a:ext cx="9147524" cy="1440160"/>
          </a:xfrm>
          <a:prstGeom prst="rect">
            <a:avLst/>
          </a:prstGeom>
          <a:gradFill flip="none" rotWithShape="1">
            <a:gsLst>
              <a:gs pos="100000">
                <a:schemeClr val="bg1">
                  <a:lumMod val="0"/>
                  <a:lumOff val="100000"/>
                </a:schemeClr>
              </a:gs>
              <a:gs pos="77000">
                <a:schemeClr val="accent2">
                  <a:lumMod val="20000"/>
                  <a:lumOff val="80000"/>
                </a:schemeClr>
              </a:gs>
              <a:gs pos="45000">
                <a:schemeClr val="accent2">
                  <a:lumMod val="20000"/>
                  <a:lumOff val="80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12</a:t>
            </a:fld>
            <a:endParaRPr lang="ko-KR" altLang="en-US" dirty="0"/>
          </a:p>
        </p:txBody>
      </p:sp>
      <p:sp>
        <p:nvSpPr>
          <p:cNvPr id="9" name="직사각형 8"/>
          <p:cNvSpPr/>
          <p:nvPr/>
        </p:nvSpPr>
        <p:spPr>
          <a:xfrm>
            <a:off x="-179614" y="2895346"/>
            <a:ext cx="9192985" cy="660052"/>
          </a:xfrm>
          <a:prstGeom prst="rect">
            <a:avLst/>
          </a:prstGeom>
        </p:spPr>
        <p:txBody>
          <a:bodyPr wrap="square">
            <a:spAutoFit/>
          </a:bodyPr>
          <a:lstStyle/>
          <a:p>
            <a:pPr lvl="1" algn="r">
              <a:lnSpc>
                <a:spcPct val="150000"/>
              </a:lnSpc>
            </a:pPr>
            <a:r>
              <a:rPr lang="ko-KR" altLang="en-US" sz="2800" b="1" dirty="0">
                <a:solidFill>
                  <a:prstClr val="black"/>
                </a:solidFill>
                <a:latin typeface="Times New Roman" panose="02020603050405020304" pitchFamily="18" charset="0"/>
                <a:cs typeface="Times New Roman" panose="02020603050405020304" pitchFamily="18" charset="0"/>
              </a:rPr>
              <a:t> </a:t>
            </a:r>
            <a:r>
              <a:rPr lang="en-US" altLang="ko-KR" sz="2800" b="1" dirty="0" smtClean="0">
                <a:solidFill>
                  <a:prstClr val="black"/>
                </a:solidFill>
                <a:latin typeface="Times New Roman" panose="02020603050405020304" pitchFamily="18" charset="0"/>
                <a:cs typeface="Times New Roman" panose="02020603050405020304" pitchFamily="18" charset="0"/>
              </a:rPr>
              <a:t>Example: Social Science Research</a:t>
            </a:r>
            <a:endParaRPr lang="en-US" altLang="ko-KR" sz="28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5514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13</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258388"/>
            <a:ext cx="8219256" cy="579967"/>
          </a:xfrm>
          <a:prstGeom prst="rect">
            <a:avLst/>
          </a:prstGeom>
        </p:spPr>
        <p:txBody>
          <a:bodyPr wrap="square">
            <a:spAutoFit/>
          </a:bodyPr>
          <a:lstStyle/>
          <a:p>
            <a:pPr>
              <a:lnSpc>
                <a:spcPct val="150000"/>
              </a:lnSpc>
            </a:pPr>
            <a:r>
              <a:rPr lang="en-US" altLang="ko-KR" sz="2400" b="1" dirty="0" smtClean="0">
                <a:solidFill>
                  <a:prstClr val="black"/>
                </a:solidFill>
                <a:latin typeface="Times New Roman" panose="02020603050405020304" pitchFamily="18" charset="0"/>
                <a:cs typeface="Times New Roman" panose="02020603050405020304" pitchFamily="18" charset="0"/>
              </a:rPr>
              <a:t>Video Analytics for </a:t>
            </a:r>
            <a:r>
              <a:rPr lang="en-US" altLang="ko-KR" sz="2400" b="1" dirty="0">
                <a:solidFill>
                  <a:prstClr val="black"/>
                </a:solidFill>
                <a:latin typeface="Times New Roman" panose="02020603050405020304" pitchFamily="18" charset="0"/>
                <a:cs typeface="Times New Roman" panose="02020603050405020304" pitchFamily="18" charset="0"/>
              </a:rPr>
              <a:t>Empirical Research</a:t>
            </a:r>
          </a:p>
        </p:txBody>
      </p:sp>
      <p:sp>
        <p:nvSpPr>
          <p:cNvPr id="12"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Example: </a:t>
            </a:r>
            <a:r>
              <a:rPr lang="en-US" altLang="ko-KR" sz="2000" dirty="0" smtClean="0">
                <a:latin typeface="Times New Roman" panose="02020603050405020304" pitchFamily="18" charset="0"/>
                <a:cs typeface="Times New Roman" panose="02020603050405020304" pitchFamily="18" charset="0"/>
              </a:rPr>
              <a:t>Linguistic style of video pitch (Park et al. 2018)</a:t>
            </a:r>
            <a:endParaRPr lang="en-US" altLang="ko-KR" sz="2000" dirty="0">
              <a:latin typeface="Times New Roman" panose="02020603050405020304" pitchFamily="18" charset="0"/>
              <a:cs typeface="Times New Roman" panose="02020603050405020304" pitchFamily="18" charset="0"/>
            </a:endParaRPr>
          </a:p>
        </p:txBody>
      </p:sp>
      <p:sp>
        <p:nvSpPr>
          <p:cNvPr id="13" name="직사각형 12"/>
          <p:cNvSpPr/>
          <p:nvPr/>
        </p:nvSpPr>
        <p:spPr>
          <a:xfrm>
            <a:off x="1259632" y="6084004"/>
            <a:ext cx="7128792" cy="369332"/>
          </a:xfrm>
          <a:prstGeom prst="rect">
            <a:avLst/>
          </a:prstGeom>
        </p:spPr>
        <p:txBody>
          <a:bodyPr wrap="square">
            <a:spAutoFit/>
          </a:bodyPr>
          <a:lstStyle/>
          <a:p>
            <a:r>
              <a:rPr lang="en-US" altLang="ko-KR" sz="900" dirty="0" smtClean="0">
                <a:solidFill>
                  <a:srgbClr val="222222"/>
                </a:solidFill>
                <a:latin typeface="Arial" panose="020B0604020202020204" pitchFamily="34" charset="0"/>
              </a:rPr>
              <a:t>Park</a:t>
            </a:r>
            <a:r>
              <a:rPr lang="en-US" altLang="ko-KR" sz="900" dirty="0">
                <a:solidFill>
                  <a:srgbClr val="222222"/>
                </a:solidFill>
                <a:latin typeface="Arial" panose="020B0604020202020204" pitchFamily="34" charset="0"/>
              </a:rPr>
              <a:t>, J., Kim, J., Cho, D. and Lee, B., 2018. Pitching with Style: The Role of the Entrepreneur's Video Pitch on Online Crowdfunding</a:t>
            </a:r>
            <a:r>
              <a:rPr lang="en-US" altLang="ko-KR" sz="900" i="1" dirty="0">
                <a:solidFill>
                  <a:srgbClr val="222222"/>
                </a:solidFill>
                <a:latin typeface="Arial" panose="020B0604020202020204" pitchFamily="34" charset="0"/>
              </a:rPr>
              <a:t>. KAIST Working Paper.</a:t>
            </a:r>
          </a:p>
        </p:txBody>
      </p:sp>
      <p:pic>
        <p:nvPicPr>
          <p:cNvPr id="14" name="그림 13"/>
          <p:cNvPicPr>
            <a:picLocks noChangeAspect="1"/>
          </p:cNvPicPr>
          <p:nvPr/>
        </p:nvPicPr>
        <p:blipFill rotWithShape="1">
          <a:blip r:embed="rId2"/>
          <a:srcRect t="5561" b="6819"/>
          <a:stretch/>
        </p:blipFill>
        <p:spPr>
          <a:xfrm>
            <a:off x="5138432" y="1736963"/>
            <a:ext cx="3682040" cy="1675179"/>
          </a:xfrm>
          <a:prstGeom prst="rect">
            <a:avLst/>
          </a:prstGeom>
        </p:spPr>
      </p:pic>
      <p:sp>
        <p:nvSpPr>
          <p:cNvPr id="15" name="직사각형 14"/>
          <p:cNvSpPr/>
          <p:nvPr/>
        </p:nvSpPr>
        <p:spPr>
          <a:xfrm>
            <a:off x="422031" y="1461338"/>
            <a:ext cx="4499713" cy="4154984"/>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sz="1600" dirty="0" smtClean="0">
                <a:latin typeface="Times New Roman" panose="02020603050405020304" pitchFamily="18" charset="0"/>
                <a:cs typeface="Times New Roman" panose="02020603050405020304" pitchFamily="18" charset="0"/>
              </a:rPr>
              <a:t>Research question</a:t>
            </a:r>
          </a:p>
          <a:p>
            <a:pPr lvl="2">
              <a:lnSpc>
                <a:spcPct val="150000"/>
              </a:lnSpc>
            </a:pPr>
            <a:r>
              <a:rPr lang="en-US" altLang="ko-KR" sz="1600" dirty="0">
                <a:latin typeface="Times New Roman" panose="02020603050405020304" pitchFamily="18" charset="0"/>
                <a:cs typeface="Times New Roman" panose="02020603050405020304" pitchFamily="18" charset="0"/>
              </a:rPr>
              <a:t>Does the video pitch (speech) </a:t>
            </a:r>
            <a:r>
              <a:rPr lang="en-US" altLang="ko-KR" sz="1600" dirty="0" smtClean="0">
                <a:latin typeface="Times New Roman" panose="02020603050405020304" pitchFamily="18" charset="0"/>
                <a:cs typeface="Times New Roman" panose="02020603050405020304" pitchFamily="18" charset="0"/>
              </a:rPr>
              <a:t>on online crowdfunding </a:t>
            </a:r>
            <a:r>
              <a:rPr lang="en-US" altLang="ko-KR" sz="1600" dirty="0">
                <a:latin typeface="Times New Roman" panose="02020603050405020304" pitchFamily="18" charset="0"/>
                <a:cs typeface="Times New Roman" panose="02020603050405020304" pitchFamily="18" charset="0"/>
              </a:rPr>
              <a:t>influence funding outcomes</a:t>
            </a:r>
            <a:r>
              <a:rPr lang="en-US" altLang="ko-KR" sz="1600" dirty="0" smtClean="0">
                <a:latin typeface="Times New Roman" panose="02020603050405020304" pitchFamily="18" charset="0"/>
                <a:cs typeface="Times New Roman" panose="02020603050405020304" pitchFamily="18" charset="0"/>
              </a:rPr>
              <a:t>? If so, what </a:t>
            </a:r>
            <a:r>
              <a:rPr lang="en-US" altLang="ko-KR" sz="1600" dirty="0">
                <a:latin typeface="Times New Roman" panose="02020603050405020304" pitchFamily="18" charset="0"/>
                <a:cs typeface="Times New Roman" panose="02020603050405020304" pitchFamily="18" charset="0"/>
              </a:rPr>
              <a:t>kinds of pitch style are effective in Kickstarter</a:t>
            </a:r>
            <a:r>
              <a:rPr lang="en-US" altLang="ko-KR" sz="1600" dirty="0" smtClean="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ko-KR" sz="1600" dirty="0" err="1" smtClean="0">
                <a:latin typeface="Times New Roman" panose="02020603050405020304" pitchFamily="18" charset="0"/>
                <a:cs typeface="Times New Roman" panose="02020603050405020304" pitchFamily="18" charset="0"/>
              </a:rPr>
              <a:t>Economining</a:t>
            </a:r>
            <a:r>
              <a:rPr lang="en-US" altLang="ko-KR" sz="1600" dirty="0" smtClean="0">
                <a:latin typeface="Times New Roman" panose="02020603050405020304" pitchFamily="18" charset="0"/>
                <a:cs typeface="Times New Roman" panose="02020603050405020304" pitchFamily="18" charset="0"/>
              </a:rPr>
              <a:t> approach</a:t>
            </a:r>
          </a:p>
          <a:p>
            <a:pPr lvl="2">
              <a:lnSpc>
                <a:spcPct val="150000"/>
              </a:lnSpc>
            </a:pPr>
            <a:r>
              <a:rPr lang="en-US" altLang="ko-KR" sz="1600" dirty="0" smtClean="0">
                <a:latin typeface="Times New Roman" panose="02020603050405020304" pitchFamily="18" charset="0"/>
                <a:cs typeface="Times New Roman" panose="02020603050405020304" pitchFamily="18" charset="0"/>
              </a:rPr>
              <a:t>(1) </a:t>
            </a:r>
            <a:r>
              <a:rPr lang="en-US" altLang="ko-KR" sz="1600" dirty="0">
                <a:latin typeface="Times New Roman" panose="02020603050405020304" pitchFamily="18" charset="0"/>
                <a:cs typeface="Times New Roman" panose="02020603050405020304" pitchFamily="18" charset="0"/>
              </a:rPr>
              <a:t>[</a:t>
            </a:r>
            <a:r>
              <a:rPr lang="en-US" altLang="ko-KR" sz="1600" dirty="0" smtClean="0">
                <a:latin typeface="Times New Roman" panose="02020603050405020304" pitchFamily="18" charset="0"/>
                <a:cs typeface="Times New Roman" panose="02020603050405020304" pitchFamily="18" charset="0"/>
              </a:rPr>
              <a:t>Labeled data] Labeling personality traits from video data</a:t>
            </a:r>
            <a:endParaRPr lang="en-US" altLang="ko-KR" sz="1600" dirty="0">
              <a:latin typeface="Times New Roman" panose="02020603050405020304" pitchFamily="18" charset="0"/>
              <a:cs typeface="Times New Roman" panose="02020603050405020304" pitchFamily="18" charset="0"/>
            </a:endParaRPr>
          </a:p>
          <a:p>
            <a:pPr lvl="2">
              <a:lnSpc>
                <a:spcPct val="150000"/>
              </a:lnSpc>
            </a:pPr>
            <a:r>
              <a:rPr lang="en-US" altLang="ko-KR" sz="1600" dirty="0" smtClean="0">
                <a:latin typeface="Times New Roman" panose="02020603050405020304" pitchFamily="18" charset="0"/>
                <a:cs typeface="Times New Roman" panose="02020603050405020304" pitchFamily="18" charset="0"/>
              </a:rPr>
              <a:t>(2</a:t>
            </a:r>
            <a:r>
              <a:rPr lang="en-US" altLang="ko-KR" sz="1600" dirty="0">
                <a:latin typeface="Times New Roman" panose="02020603050405020304" pitchFamily="18" charset="0"/>
                <a:cs typeface="Times New Roman" panose="02020603050405020304" pitchFamily="18" charset="0"/>
              </a:rPr>
              <a:t>) </a:t>
            </a:r>
            <a:r>
              <a:rPr lang="en-US" altLang="ko-KR" sz="1600" dirty="0" smtClean="0">
                <a:latin typeface="Times New Roman" panose="02020603050405020304" pitchFamily="18" charset="0"/>
                <a:cs typeface="Times New Roman" panose="02020603050405020304" pitchFamily="18" charset="0"/>
              </a:rPr>
              <a:t>[Supervised learning] Deep </a:t>
            </a:r>
            <a:r>
              <a:rPr lang="en-US" altLang="ko-KR" sz="1600" dirty="0">
                <a:latin typeface="Times New Roman" panose="02020603050405020304" pitchFamily="18" charset="0"/>
                <a:cs typeface="Times New Roman" panose="02020603050405020304" pitchFamily="18" charset="0"/>
              </a:rPr>
              <a:t>learning </a:t>
            </a:r>
            <a:r>
              <a:rPr lang="en-US" altLang="ko-KR" sz="1600" dirty="0" smtClean="0">
                <a:latin typeface="Times New Roman" panose="02020603050405020304" pitchFamily="18" charset="0"/>
                <a:cs typeface="Times New Roman" panose="02020603050405020304" pitchFamily="18" charset="0"/>
              </a:rPr>
              <a:t>for extracting personality traits</a:t>
            </a:r>
          </a:p>
          <a:p>
            <a:pPr lvl="2">
              <a:lnSpc>
                <a:spcPct val="150000"/>
              </a:lnSpc>
            </a:pPr>
            <a:r>
              <a:rPr lang="en-US" altLang="ko-KR" sz="1600" dirty="0" smtClean="0">
                <a:latin typeface="Times New Roman" panose="02020603050405020304" pitchFamily="18" charset="0"/>
                <a:cs typeface="Times New Roman" panose="02020603050405020304" pitchFamily="18" charset="0"/>
              </a:rPr>
              <a:t>(3) [Prediction] 4,700 videos</a:t>
            </a:r>
            <a:endParaRPr lang="en-US" altLang="ko-KR" sz="1600" dirty="0">
              <a:latin typeface="Times New Roman" panose="02020603050405020304" pitchFamily="18" charset="0"/>
              <a:cs typeface="Times New Roman" panose="02020603050405020304" pitchFamily="18" charset="0"/>
            </a:endParaRPr>
          </a:p>
        </p:txBody>
      </p:sp>
      <p:pic>
        <p:nvPicPr>
          <p:cNvPr id="16" name="Picture 2" descr="Image result for big five mod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4115305"/>
            <a:ext cx="2679368" cy="1786245"/>
          </a:xfrm>
          <a:prstGeom prst="rect">
            <a:avLst/>
          </a:prstGeom>
          <a:noFill/>
          <a:extLst>
            <a:ext uri="{909E8E84-426E-40DD-AFC4-6F175D3DCCD1}">
              <a14:hiddenFill xmlns:a14="http://schemas.microsoft.com/office/drawing/2010/main">
                <a:solidFill>
                  <a:srgbClr val="FFFFFF"/>
                </a:solidFill>
              </a14:hiddenFill>
            </a:ext>
          </a:extLst>
        </p:spPr>
      </p:pic>
      <p:sp>
        <p:nvSpPr>
          <p:cNvPr id="17" name="아래쪽 화살표 4"/>
          <p:cNvSpPr/>
          <p:nvPr/>
        </p:nvSpPr>
        <p:spPr>
          <a:xfrm>
            <a:off x="6481078" y="3645024"/>
            <a:ext cx="971128" cy="271927"/>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8" name="직사각형 17"/>
          <p:cNvSpPr/>
          <p:nvPr/>
        </p:nvSpPr>
        <p:spPr>
          <a:xfrm>
            <a:off x="7452320" y="3554348"/>
            <a:ext cx="1260986" cy="461665"/>
          </a:xfrm>
          <a:prstGeom prst="rect">
            <a:avLst/>
          </a:prstGeom>
        </p:spPr>
        <p:txBody>
          <a:bodyPr wrap="none">
            <a:spAutoFit/>
          </a:bodyPr>
          <a:lstStyle/>
          <a:p>
            <a:pPr algn="ctr"/>
            <a:r>
              <a:rPr lang="en-US" altLang="ko-KR" sz="1200" b="1" dirty="0" smtClean="0">
                <a:latin typeface="Times New Roman" panose="02020603050405020304" pitchFamily="18" charset="0"/>
                <a:cs typeface="Times New Roman" panose="02020603050405020304" pitchFamily="18" charset="0"/>
              </a:rPr>
              <a:t>Video transcript</a:t>
            </a:r>
          </a:p>
          <a:p>
            <a:pPr algn="ctr"/>
            <a:r>
              <a:rPr lang="en-US" altLang="ko-KR" sz="1200" b="1" dirty="0" smtClean="0">
                <a:latin typeface="Times New Roman" panose="02020603050405020304" pitchFamily="18" charset="0"/>
                <a:cs typeface="Times New Roman" panose="02020603050405020304" pitchFamily="18" charset="0"/>
              </a:rPr>
              <a:t>(Google API)</a:t>
            </a:r>
            <a:endParaRPr lang="en-US" altLang="ko-KR" sz="1200" b="1" dirty="0">
              <a:latin typeface="Times New Roman" panose="02020603050405020304" pitchFamily="18" charset="0"/>
              <a:cs typeface="Times New Roman" panose="02020603050405020304" pitchFamily="18" charset="0"/>
            </a:endParaRPr>
          </a:p>
        </p:txBody>
      </p:sp>
      <p:sp>
        <p:nvSpPr>
          <p:cNvPr id="19" name="직사각형 18"/>
          <p:cNvSpPr/>
          <p:nvPr/>
        </p:nvSpPr>
        <p:spPr>
          <a:xfrm>
            <a:off x="1152456" y="3719988"/>
            <a:ext cx="3769288" cy="1896334"/>
          </a:xfrm>
          <a:prstGeom prst="rect">
            <a:avLst/>
          </a:prstGeom>
          <a:noFill/>
          <a:ln w="12700">
            <a:solidFill>
              <a:srgbClr val="E82C2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251520" y="5210722"/>
            <a:ext cx="971581" cy="461665"/>
          </a:xfrm>
          <a:prstGeom prst="rect">
            <a:avLst/>
          </a:prstGeom>
        </p:spPr>
        <p:txBody>
          <a:bodyPr wrap="square">
            <a:spAutoFit/>
          </a:bodyPr>
          <a:lstStyle/>
          <a:p>
            <a:r>
              <a:rPr lang="en-US" altLang="ko-KR" sz="1200" b="1" dirty="0" smtClean="0">
                <a:latin typeface="Times New Roman" panose="02020603050405020304" pitchFamily="18" charset="0"/>
                <a:cs typeface="Times New Roman" panose="02020603050405020304" pitchFamily="18" charset="0"/>
              </a:rPr>
              <a:t>Based on IBM API</a:t>
            </a:r>
            <a:endParaRPr lang="en-US" altLang="ko-KR"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86467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14</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258388"/>
            <a:ext cx="8219256" cy="579967"/>
          </a:xfrm>
          <a:prstGeom prst="rect">
            <a:avLst/>
          </a:prstGeom>
        </p:spPr>
        <p:txBody>
          <a:bodyPr wrap="square">
            <a:spAutoFit/>
          </a:bodyPr>
          <a:lstStyle/>
          <a:p>
            <a:pPr>
              <a:lnSpc>
                <a:spcPct val="150000"/>
              </a:lnSpc>
            </a:pPr>
            <a:r>
              <a:rPr lang="en-US" altLang="ko-KR" sz="2400" b="1" dirty="0">
                <a:solidFill>
                  <a:prstClr val="black"/>
                </a:solidFill>
                <a:latin typeface="Times New Roman" panose="02020603050405020304" pitchFamily="18" charset="0"/>
                <a:cs typeface="Times New Roman" panose="02020603050405020304" pitchFamily="18" charset="0"/>
              </a:rPr>
              <a:t>Video Analytics for Empirical Research</a:t>
            </a:r>
          </a:p>
        </p:txBody>
      </p:sp>
      <p:sp>
        <p:nvSpPr>
          <p:cNvPr id="6" name="TextBox 7"/>
          <p:cNvSpPr txBox="1"/>
          <p:nvPr/>
        </p:nvSpPr>
        <p:spPr>
          <a:xfrm>
            <a:off x="404328" y="980728"/>
            <a:ext cx="8416144" cy="498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Example: </a:t>
            </a:r>
            <a:r>
              <a:rPr lang="en-US" altLang="ko-KR" sz="2000" dirty="0" smtClean="0">
                <a:latin typeface="Times New Roman" panose="02020603050405020304" pitchFamily="18" charset="0"/>
                <a:cs typeface="Times New Roman" panose="02020603050405020304" pitchFamily="18" charset="0"/>
              </a:rPr>
              <a:t>Image Features of </a:t>
            </a:r>
            <a:r>
              <a:rPr lang="en-US" altLang="ko-KR" sz="2000" dirty="0" err="1" smtClean="0">
                <a:latin typeface="Times New Roman" panose="02020603050405020304" pitchFamily="18" charset="0"/>
                <a:cs typeface="Times New Roman" panose="02020603050405020304" pitchFamily="18" charset="0"/>
              </a:rPr>
              <a:t>Advertisments</a:t>
            </a:r>
            <a:r>
              <a:rPr lang="en-US" altLang="ko-KR" sz="2000" dirty="0" smtClean="0">
                <a:latin typeface="Times New Roman" panose="02020603050405020304" pitchFamily="18" charset="0"/>
                <a:cs typeface="Times New Roman" panose="02020603050405020304" pitchFamily="18" charset="0"/>
              </a:rPr>
              <a:t> (So and Oh 2018)</a:t>
            </a:r>
            <a:endParaRPr lang="en-US" altLang="ko-KR" sz="2000" dirty="0">
              <a:latin typeface="Times New Roman" panose="02020603050405020304" pitchFamily="18" charset="0"/>
              <a:cs typeface="Times New Roman" panose="02020603050405020304" pitchFamily="18" charset="0"/>
            </a:endParaRPr>
          </a:p>
        </p:txBody>
      </p:sp>
      <p:sp>
        <p:nvSpPr>
          <p:cNvPr id="7" name="직사각형 6"/>
          <p:cNvSpPr/>
          <p:nvPr/>
        </p:nvSpPr>
        <p:spPr>
          <a:xfrm>
            <a:off x="422031" y="1461338"/>
            <a:ext cx="5105312" cy="4524315"/>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sz="1600" dirty="0" smtClean="0">
                <a:latin typeface="Times New Roman" panose="02020603050405020304" pitchFamily="18" charset="0"/>
                <a:cs typeface="Times New Roman" panose="02020603050405020304" pitchFamily="18" charset="0"/>
              </a:rPr>
              <a:t>Research question</a:t>
            </a:r>
          </a:p>
          <a:p>
            <a:pPr lvl="2">
              <a:lnSpc>
                <a:spcPct val="150000"/>
              </a:lnSpc>
            </a:pPr>
            <a:r>
              <a:rPr lang="en-US" altLang="ko-KR" sz="1600" dirty="0" smtClean="0">
                <a:latin typeface="Times New Roman" panose="02020603050405020304" pitchFamily="18" charset="0"/>
                <a:cs typeface="Times New Roman" panose="02020603050405020304" pitchFamily="18" charset="0"/>
              </a:rPr>
              <a:t>How </a:t>
            </a:r>
            <a:r>
              <a:rPr lang="en-US" altLang="ko-KR" sz="1600" dirty="0">
                <a:latin typeface="Times New Roman" panose="02020603050405020304" pitchFamily="18" charset="0"/>
                <a:cs typeface="Times New Roman" panose="02020603050405020304" pitchFamily="18" charset="0"/>
              </a:rPr>
              <a:t>numerous image components of advertisements designed for fashion products </a:t>
            </a:r>
            <a:r>
              <a:rPr lang="en-US" altLang="ko-KR" sz="1600" dirty="0" smtClean="0">
                <a:latin typeface="Times New Roman" panose="02020603050405020304" pitchFamily="18" charset="0"/>
                <a:cs typeface="Times New Roman" panose="02020603050405020304" pitchFamily="18" charset="0"/>
              </a:rPr>
              <a:t>affect </a:t>
            </a:r>
            <a:r>
              <a:rPr lang="en-US" altLang="ko-KR" sz="1600" dirty="0">
                <a:latin typeface="Times New Roman" panose="02020603050405020304" pitchFamily="18" charset="0"/>
                <a:cs typeface="Times New Roman" panose="02020603050405020304" pitchFamily="18" charset="0"/>
              </a:rPr>
              <a:t>consumers’ search and purchase </a:t>
            </a:r>
            <a:r>
              <a:rPr lang="en-US" altLang="ko-KR" sz="1600" dirty="0" smtClean="0">
                <a:latin typeface="Times New Roman" panose="02020603050405020304" pitchFamily="18" charset="0"/>
                <a:cs typeface="Times New Roman" panose="02020603050405020304" pitchFamily="18" charset="0"/>
              </a:rPr>
              <a:t>intentions</a:t>
            </a:r>
          </a:p>
          <a:p>
            <a:pPr marL="742950" lvl="1" indent="-285750">
              <a:lnSpc>
                <a:spcPct val="150000"/>
              </a:lnSpc>
              <a:buFont typeface="Wingdings" panose="05000000000000000000" pitchFamily="2" charset="2"/>
              <a:buChar char="Ø"/>
            </a:pPr>
            <a:r>
              <a:rPr lang="en-US" altLang="ko-KR" sz="1600" dirty="0" err="1">
                <a:latin typeface="Times New Roman" panose="02020603050405020304" pitchFamily="18" charset="0"/>
                <a:cs typeface="Times New Roman" panose="02020603050405020304" pitchFamily="18" charset="0"/>
              </a:rPr>
              <a:t>Economining</a:t>
            </a:r>
            <a:r>
              <a:rPr lang="en-US" altLang="ko-KR" sz="1600" dirty="0">
                <a:latin typeface="Times New Roman" panose="02020603050405020304" pitchFamily="18" charset="0"/>
                <a:cs typeface="Times New Roman" panose="02020603050405020304" pitchFamily="18" charset="0"/>
              </a:rPr>
              <a:t> approach</a:t>
            </a:r>
          </a:p>
          <a:p>
            <a:pPr marL="1257300" lvl="2" indent="-342900">
              <a:lnSpc>
                <a:spcPct val="150000"/>
              </a:lnSpc>
              <a:buAutoNum type="arabicParenBoth"/>
            </a:pPr>
            <a:r>
              <a:rPr lang="en-US" altLang="ko-KR" sz="1600" dirty="0" smtClean="0">
                <a:latin typeface="Times New Roman" panose="02020603050405020304" pitchFamily="18" charset="0"/>
                <a:cs typeface="Times New Roman" panose="02020603050405020304" pitchFamily="18" charset="0"/>
              </a:rPr>
              <a:t>[Labeled data] Extracting various stimuli from image data </a:t>
            </a:r>
          </a:p>
          <a:p>
            <a:pPr marL="1257300" lvl="2" indent="-342900">
              <a:lnSpc>
                <a:spcPct val="150000"/>
              </a:lnSpc>
              <a:buAutoNum type="arabicParenBoth"/>
            </a:pPr>
            <a:r>
              <a:rPr lang="en-US" altLang="ko-KR" sz="1600" dirty="0" smtClean="0">
                <a:latin typeface="Times New Roman" panose="02020603050405020304" pitchFamily="18" charset="0"/>
                <a:cs typeface="Times New Roman" panose="02020603050405020304" pitchFamily="18" charset="0"/>
              </a:rPr>
              <a:t>[Supervised learning] (</a:t>
            </a:r>
            <a:r>
              <a:rPr lang="en-US" altLang="ko-KR" sz="1600" dirty="0">
                <a:latin typeface="Times New Roman" panose="02020603050405020304" pitchFamily="18" charset="0"/>
                <a:cs typeface="Times New Roman" panose="02020603050405020304" pitchFamily="18" charset="0"/>
              </a:rPr>
              <a:t>1) facial expressions, (2) degrees of stimulus content, (3) image classification, (4) color properties, and (5) texts contained within the </a:t>
            </a:r>
            <a:r>
              <a:rPr lang="en-US" altLang="ko-KR" sz="1600" dirty="0" smtClean="0">
                <a:latin typeface="Times New Roman" panose="02020603050405020304" pitchFamily="18" charset="0"/>
                <a:cs typeface="Times New Roman" panose="02020603050405020304" pitchFamily="18" charset="0"/>
              </a:rPr>
              <a:t>images</a:t>
            </a:r>
          </a:p>
          <a:p>
            <a:pPr marL="1257300" lvl="2" indent="-342900">
              <a:lnSpc>
                <a:spcPct val="150000"/>
              </a:lnSpc>
              <a:buAutoNum type="arabicParenBoth"/>
            </a:pPr>
            <a:r>
              <a:rPr lang="en-US" altLang="ko-KR" sz="1600" dirty="0" smtClean="0">
                <a:latin typeface="Times New Roman" panose="02020603050405020304" pitchFamily="18" charset="0"/>
                <a:cs typeface="Times New Roman" panose="02020603050405020304" pitchFamily="18" charset="0"/>
              </a:rPr>
              <a:t>[Prediction</a:t>
            </a:r>
            <a:r>
              <a:rPr lang="en-US" altLang="ko-KR" sz="1600" dirty="0">
                <a:latin typeface="Times New Roman" panose="02020603050405020304" pitchFamily="18" charset="0"/>
                <a:cs typeface="Times New Roman" panose="02020603050405020304" pitchFamily="18" charset="0"/>
              </a:rPr>
              <a:t>] 13,040 </a:t>
            </a:r>
            <a:r>
              <a:rPr lang="en-US" altLang="ko-KR" sz="1600" dirty="0" smtClean="0">
                <a:latin typeface="Times New Roman" panose="02020603050405020304" pitchFamily="18" charset="0"/>
                <a:cs typeface="Times New Roman" panose="02020603050405020304" pitchFamily="18" charset="0"/>
              </a:rPr>
              <a:t>products</a:t>
            </a:r>
            <a:endParaRPr lang="en-US" altLang="ko-KR" sz="1600" dirty="0">
              <a:latin typeface="Times New Roman" panose="02020603050405020304" pitchFamily="18" charset="0"/>
              <a:cs typeface="Times New Roman" panose="02020603050405020304" pitchFamily="18" charset="0"/>
            </a:endParaRPr>
          </a:p>
        </p:txBody>
      </p:sp>
      <p:sp>
        <p:nvSpPr>
          <p:cNvPr id="3" name="직사각형 2"/>
          <p:cNvSpPr/>
          <p:nvPr/>
        </p:nvSpPr>
        <p:spPr>
          <a:xfrm>
            <a:off x="1331017" y="6093425"/>
            <a:ext cx="7216860" cy="230832"/>
          </a:xfrm>
          <a:prstGeom prst="rect">
            <a:avLst/>
          </a:prstGeom>
        </p:spPr>
        <p:txBody>
          <a:bodyPr wrap="square">
            <a:spAutoFit/>
          </a:bodyPr>
          <a:lstStyle/>
          <a:p>
            <a:r>
              <a:rPr lang="en-US" altLang="ko-KR" sz="900" dirty="0">
                <a:solidFill>
                  <a:srgbClr val="222222"/>
                </a:solidFill>
                <a:latin typeface="Arial" charset="0"/>
              </a:rPr>
              <a:t>So, H., </a:t>
            </a:r>
            <a:r>
              <a:rPr lang="en-US" altLang="ko-KR" sz="900" dirty="0" smtClean="0">
                <a:solidFill>
                  <a:srgbClr val="222222"/>
                </a:solidFill>
                <a:latin typeface="Arial" charset="0"/>
              </a:rPr>
              <a:t>and Oh</a:t>
            </a:r>
            <a:r>
              <a:rPr lang="en-US" altLang="ko-KR" sz="900" dirty="0">
                <a:solidFill>
                  <a:srgbClr val="222222"/>
                </a:solidFill>
                <a:latin typeface="Arial" charset="0"/>
              </a:rPr>
              <a:t>, W</a:t>
            </a:r>
            <a:r>
              <a:rPr lang="en-US" altLang="ko-KR" sz="900" dirty="0" smtClean="0">
                <a:solidFill>
                  <a:srgbClr val="222222"/>
                </a:solidFill>
                <a:latin typeface="Arial" charset="0"/>
              </a:rPr>
              <a:t>., 2018. </a:t>
            </a:r>
            <a:r>
              <a:rPr lang="en-US" altLang="ko-KR" sz="900" dirty="0">
                <a:solidFill>
                  <a:srgbClr val="222222"/>
                </a:solidFill>
                <a:latin typeface="Arial" charset="0"/>
              </a:rPr>
              <a:t>Picture Perfect: An Image Mining of Advertising Content and Its Effects on Social </a:t>
            </a:r>
            <a:r>
              <a:rPr lang="en-US" altLang="ko-KR" sz="900" dirty="0" smtClean="0">
                <a:solidFill>
                  <a:srgbClr val="222222"/>
                </a:solidFill>
                <a:latin typeface="Arial" charset="0"/>
              </a:rPr>
              <a:t>Targeting, </a:t>
            </a:r>
            <a:r>
              <a:rPr lang="en-US" altLang="ko-KR" sz="900" i="1" dirty="0" smtClean="0">
                <a:solidFill>
                  <a:srgbClr val="222222"/>
                </a:solidFill>
                <a:latin typeface="Arial" charset="0"/>
              </a:rPr>
              <a:t>ICIS2018</a:t>
            </a:r>
            <a:endParaRPr lang="ko-KR" altLang="en-US" sz="900" i="1" dirty="0"/>
          </a:p>
        </p:txBody>
      </p:sp>
      <p:pic>
        <p:nvPicPr>
          <p:cNvPr id="5" name="그림 4"/>
          <p:cNvPicPr>
            <a:picLocks noChangeAspect="1"/>
          </p:cNvPicPr>
          <p:nvPr/>
        </p:nvPicPr>
        <p:blipFill>
          <a:blip r:embed="rId2"/>
          <a:stretch>
            <a:fillRect/>
          </a:stretch>
        </p:blipFill>
        <p:spPr>
          <a:xfrm>
            <a:off x="5527343" y="2340431"/>
            <a:ext cx="3517227" cy="2766128"/>
          </a:xfrm>
          <a:prstGeom prst="rect">
            <a:avLst/>
          </a:prstGeom>
        </p:spPr>
      </p:pic>
    </p:spTree>
    <p:extLst>
      <p:ext uri="{BB962C8B-B14F-4D97-AF65-F5344CB8AC3E}">
        <p14:creationId xmlns:p14="http://schemas.microsoft.com/office/powerpoint/2010/main" val="1721107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15</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258388"/>
            <a:ext cx="8219256" cy="646331"/>
          </a:xfrm>
          <a:prstGeom prst="rect">
            <a:avLst/>
          </a:prstGeom>
        </p:spPr>
        <p:txBody>
          <a:bodyPr wrap="square">
            <a:spAutoFit/>
          </a:bodyPr>
          <a:lstStyle/>
          <a:p>
            <a:pPr>
              <a:lnSpc>
                <a:spcPct val="150000"/>
              </a:lnSpc>
            </a:pPr>
            <a:r>
              <a:rPr lang="en-US" altLang="ko-KR" sz="2400" b="1" dirty="0">
                <a:solidFill>
                  <a:prstClr val="black"/>
                </a:solidFill>
                <a:latin typeface="Times New Roman" panose="02020603050405020304" pitchFamily="18" charset="0"/>
                <a:cs typeface="Times New Roman" panose="02020603050405020304" pitchFamily="18" charset="0"/>
              </a:rPr>
              <a:t>Video Analytics for Empirical Research</a:t>
            </a:r>
          </a:p>
        </p:txBody>
      </p:sp>
      <p:sp>
        <p:nvSpPr>
          <p:cNvPr id="5"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Example: </a:t>
            </a:r>
            <a:r>
              <a:rPr lang="en-US" altLang="ko-KR" sz="2000" dirty="0" smtClean="0">
                <a:latin typeface="Times New Roman" panose="02020603050405020304" pitchFamily="18" charset="0"/>
                <a:cs typeface="Times New Roman" panose="02020603050405020304" pitchFamily="18" charset="0"/>
              </a:rPr>
              <a:t>Image features </a:t>
            </a:r>
            <a:r>
              <a:rPr lang="en-US" altLang="ko-KR" sz="2000" dirty="0">
                <a:latin typeface="Times New Roman" panose="02020603050405020304" pitchFamily="18" charset="0"/>
                <a:cs typeface="Times New Roman" panose="02020603050405020304" pitchFamily="18" charset="0"/>
              </a:rPr>
              <a:t>on </a:t>
            </a:r>
            <a:r>
              <a:rPr lang="en-US" altLang="ko-KR" sz="2000" dirty="0" smtClean="0">
                <a:latin typeface="Times New Roman" panose="02020603050405020304" pitchFamily="18" charset="0"/>
                <a:cs typeface="Times New Roman" panose="02020603050405020304" pitchFamily="18" charset="0"/>
              </a:rPr>
              <a:t>Airbnb </a:t>
            </a:r>
            <a:r>
              <a:rPr lang="en-US" altLang="ko-KR" dirty="0" smtClean="0">
                <a:latin typeface="Times New Roman" panose="02020603050405020304" pitchFamily="18" charset="0"/>
                <a:cs typeface="Times New Roman" panose="02020603050405020304" pitchFamily="18" charset="0"/>
              </a:rPr>
              <a:t>(Zhang </a:t>
            </a:r>
            <a:r>
              <a:rPr lang="en-US" altLang="ko-KR" dirty="0">
                <a:latin typeface="Times New Roman" panose="02020603050405020304" pitchFamily="18" charset="0"/>
                <a:cs typeface="Times New Roman" panose="02020603050405020304" pitchFamily="18" charset="0"/>
              </a:rPr>
              <a:t>et al. </a:t>
            </a:r>
            <a:r>
              <a:rPr lang="en-US" altLang="ko-KR" dirty="0" smtClean="0">
                <a:latin typeface="Times New Roman" panose="02020603050405020304" pitchFamily="18" charset="0"/>
                <a:cs typeface="Times New Roman" panose="02020603050405020304" pitchFamily="18" charset="0"/>
              </a:rPr>
              <a:t>2017)</a:t>
            </a:r>
            <a:endParaRPr lang="en-US" altLang="ko-KR" dirty="0">
              <a:latin typeface="Times New Roman" panose="02020603050405020304" pitchFamily="18" charset="0"/>
              <a:cs typeface="Times New Roman" panose="02020603050405020304" pitchFamily="18" charset="0"/>
            </a:endParaRPr>
          </a:p>
        </p:txBody>
      </p:sp>
      <p:pic>
        <p:nvPicPr>
          <p:cNvPr id="6" name="그림 5"/>
          <p:cNvPicPr>
            <a:picLocks noChangeAspect="1"/>
          </p:cNvPicPr>
          <p:nvPr/>
        </p:nvPicPr>
        <p:blipFill>
          <a:blip r:embed="rId2"/>
          <a:stretch>
            <a:fillRect/>
          </a:stretch>
        </p:blipFill>
        <p:spPr>
          <a:xfrm>
            <a:off x="4928877" y="4094624"/>
            <a:ext cx="3957506" cy="1396230"/>
          </a:xfrm>
          <a:prstGeom prst="rect">
            <a:avLst/>
          </a:prstGeom>
        </p:spPr>
      </p:pic>
      <p:pic>
        <p:nvPicPr>
          <p:cNvPr id="7" name="그림 6"/>
          <p:cNvPicPr>
            <a:picLocks noChangeAspect="1"/>
          </p:cNvPicPr>
          <p:nvPr/>
        </p:nvPicPr>
        <p:blipFill>
          <a:blip r:embed="rId3"/>
          <a:stretch>
            <a:fillRect/>
          </a:stretch>
        </p:blipFill>
        <p:spPr>
          <a:xfrm>
            <a:off x="4856869" y="2178486"/>
            <a:ext cx="4032775" cy="1609623"/>
          </a:xfrm>
          <a:prstGeom prst="rect">
            <a:avLst/>
          </a:prstGeom>
        </p:spPr>
      </p:pic>
      <p:sp>
        <p:nvSpPr>
          <p:cNvPr id="10" name="직사각형 9"/>
          <p:cNvSpPr/>
          <p:nvPr/>
        </p:nvSpPr>
        <p:spPr>
          <a:xfrm>
            <a:off x="1259632" y="6084004"/>
            <a:ext cx="7283152" cy="369332"/>
          </a:xfrm>
          <a:prstGeom prst="rect">
            <a:avLst/>
          </a:prstGeom>
        </p:spPr>
        <p:txBody>
          <a:bodyPr wrap="square">
            <a:spAutoFit/>
          </a:bodyPr>
          <a:lstStyle/>
          <a:p>
            <a:r>
              <a:rPr lang="en-US" altLang="ko-KR" sz="900" dirty="0">
                <a:solidFill>
                  <a:srgbClr val="222222"/>
                </a:solidFill>
                <a:latin typeface="Arial" panose="020B0604020202020204" pitchFamily="34" charset="0"/>
              </a:rPr>
              <a:t>Zhang, S., Lee, D., Singh, P. V., and Srinivasan, K., 2017, How Much is an Image Worth? Airbnb Property Demand Estimation Leveraging Large Scale Image Analytics. </a:t>
            </a:r>
            <a:r>
              <a:rPr lang="en-US" altLang="ko-KR" sz="900" i="1" dirty="0">
                <a:solidFill>
                  <a:srgbClr val="222222"/>
                </a:solidFill>
                <a:latin typeface="Arial" panose="020B0604020202020204" pitchFamily="34" charset="0"/>
              </a:rPr>
              <a:t>CMU Working Paper.</a:t>
            </a:r>
          </a:p>
        </p:txBody>
      </p:sp>
      <p:sp>
        <p:nvSpPr>
          <p:cNvPr id="11" name="직사각형 10"/>
          <p:cNvSpPr/>
          <p:nvPr/>
        </p:nvSpPr>
        <p:spPr>
          <a:xfrm>
            <a:off x="422031" y="1461338"/>
            <a:ext cx="4499713" cy="4524315"/>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sz="1600" dirty="0" smtClean="0">
                <a:latin typeface="Times New Roman" panose="02020603050405020304" pitchFamily="18" charset="0"/>
                <a:cs typeface="Times New Roman" panose="02020603050405020304" pitchFamily="18" charset="0"/>
              </a:rPr>
              <a:t>Research question</a:t>
            </a:r>
          </a:p>
          <a:p>
            <a:pPr lvl="2">
              <a:lnSpc>
                <a:spcPct val="150000"/>
              </a:lnSpc>
            </a:pPr>
            <a:r>
              <a:rPr lang="en-US" altLang="ko-KR" sz="1600" dirty="0">
                <a:latin typeface="Times New Roman" panose="02020603050405020304" pitchFamily="18" charset="0"/>
                <a:cs typeface="Times New Roman" panose="02020603050405020304" pitchFamily="18" charset="0"/>
              </a:rPr>
              <a:t>Does the verified photo in Airbnb influence property demand</a:t>
            </a:r>
            <a:r>
              <a:rPr lang="en-US" altLang="ko-KR" sz="1600" dirty="0" smtClean="0">
                <a:latin typeface="Times New Roman" panose="02020603050405020304" pitchFamily="18" charset="0"/>
                <a:cs typeface="Times New Roman" panose="02020603050405020304" pitchFamily="18" charset="0"/>
              </a:rPr>
              <a:t>? If so, what </a:t>
            </a:r>
            <a:r>
              <a:rPr lang="en-US" altLang="ko-KR" sz="1600" dirty="0">
                <a:latin typeface="Times New Roman" panose="02020603050405020304" pitchFamily="18" charset="0"/>
                <a:cs typeface="Times New Roman" panose="02020603050405020304" pitchFamily="18" charset="0"/>
              </a:rPr>
              <a:t>kinds of photo are effective in Airbnb</a:t>
            </a:r>
            <a:r>
              <a:rPr lang="en-US" altLang="ko-KR" sz="1600" dirty="0" smtClean="0">
                <a:latin typeface="Times New Roman" panose="02020603050405020304" pitchFamily="18" charset="0"/>
                <a:cs typeface="Times New Roman" panose="02020603050405020304" pitchFamily="18" charset="0"/>
              </a:rPr>
              <a:t>?</a:t>
            </a:r>
          </a:p>
          <a:p>
            <a:pPr marL="742950" lvl="1" indent="-285750">
              <a:lnSpc>
                <a:spcPct val="150000"/>
              </a:lnSpc>
              <a:buFont typeface="Wingdings" panose="05000000000000000000" pitchFamily="2" charset="2"/>
              <a:buChar char="Ø"/>
            </a:pPr>
            <a:r>
              <a:rPr lang="en-US" altLang="ko-KR" sz="1600" dirty="0" err="1" smtClean="0">
                <a:latin typeface="Times New Roman" panose="02020603050405020304" pitchFamily="18" charset="0"/>
                <a:cs typeface="Times New Roman" panose="02020603050405020304" pitchFamily="18" charset="0"/>
              </a:rPr>
              <a:t>Economining</a:t>
            </a:r>
            <a:r>
              <a:rPr lang="en-US" altLang="ko-KR" sz="1600" dirty="0" smtClean="0">
                <a:latin typeface="Times New Roman" panose="02020603050405020304" pitchFamily="18" charset="0"/>
                <a:cs typeface="Times New Roman" panose="02020603050405020304" pitchFamily="18" charset="0"/>
              </a:rPr>
              <a:t> approach</a:t>
            </a:r>
          </a:p>
          <a:p>
            <a:pPr lvl="2">
              <a:lnSpc>
                <a:spcPct val="150000"/>
              </a:lnSpc>
            </a:pPr>
            <a:r>
              <a:rPr lang="en-US" altLang="ko-KR" sz="1600" dirty="0" smtClean="0">
                <a:latin typeface="Times New Roman" panose="02020603050405020304" pitchFamily="18" charset="0"/>
                <a:cs typeface="Times New Roman" panose="02020603050405020304" pitchFamily="18" charset="0"/>
              </a:rPr>
              <a:t>(1) [Labeled data] </a:t>
            </a:r>
            <a:r>
              <a:rPr lang="en-US" altLang="ko-KR" sz="1600" dirty="0">
                <a:latin typeface="Times New Roman" panose="02020603050405020304" pitchFamily="18" charset="0"/>
                <a:cs typeface="Times New Roman" panose="02020603050405020304" pitchFamily="18" charset="0"/>
              </a:rPr>
              <a:t>Human-coding through Amazon Mechanical Turk for 3,000 Airbnb property images</a:t>
            </a:r>
          </a:p>
          <a:p>
            <a:pPr lvl="2">
              <a:lnSpc>
                <a:spcPct val="150000"/>
              </a:lnSpc>
            </a:pPr>
            <a:r>
              <a:rPr lang="en-US" altLang="ko-KR" sz="1600" dirty="0" smtClean="0">
                <a:latin typeface="Times New Roman" panose="02020603050405020304" pitchFamily="18" charset="0"/>
                <a:cs typeface="Times New Roman" panose="02020603050405020304" pitchFamily="18" charset="0"/>
              </a:rPr>
              <a:t>(2</a:t>
            </a:r>
            <a:r>
              <a:rPr lang="en-US" altLang="ko-KR" sz="1600" dirty="0">
                <a:latin typeface="Times New Roman" panose="02020603050405020304" pitchFamily="18" charset="0"/>
                <a:cs typeface="Times New Roman" panose="02020603050405020304" pitchFamily="18" charset="0"/>
              </a:rPr>
              <a:t>) </a:t>
            </a:r>
            <a:r>
              <a:rPr lang="en-US" altLang="ko-KR" sz="1600" dirty="0" smtClean="0">
                <a:latin typeface="Times New Roman" panose="02020603050405020304" pitchFamily="18" charset="0"/>
                <a:cs typeface="Times New Roman" panose="02020603050405020304" pitchFamily="18" charset="0"/>
              </a:rPr>
              <a:t>[Supervised learning] Support vector machine </a:t>
            </a:r>
            <a:r>
              <a:rPr lang="en-US" altLang="ko-KR" sz="1600" dirty="0">
                <a:latin typeface="Times New Roman" panose="02020603050405020304" pitchFamily="18" charset="0"/>
                <a:cs typeface="Times New Roman" panose="02020603050405020304" pitchFamily="18" charset="0"/>
              </a:rPr>
              <a:t>for </a:t>
            </a:r>
            <a:r>
              <a:rPr lang="en-US" altLang="ko-KR" sz="1600" dirty="0" smtClean="0">
                <a:latin typeface="Times New Roman" panose="02020603050405020304" pitchFamily="18" charset="0"/>
                <a:cs typeface="Times New Roman" panose="02020603050405020304" pitchFamily="18" charset="0"/>
              </a:rPr>
              <a:t>image classification based on Fisher Vector</a:t>
            </a:r>
          </a:p>
          <a:p>
            <a:pPr lvl="2">
              <a:lnSpc>
                <a:spcPct val="150000"/>
              </a:lnSpc>
            </a:pPr>
            <a:r>
              <a:rPr lang="en-US" altLang="ko-KR" sz="1600" dirty="0" smtClean="0">
                <a:latin typeface="Times New Roman" panose="02020603050405020304" pitchFamily="18" charset="0"/>
                <a:cs typeface="Times New Roman" panose="02020603050405020304" pitchFamily="18" charset="0"/>
              </a:rPr>
              <a:t>(3) [Prediction] 380,000 images</a:t>
            </a:r>
            <a:endParaRPr lang="en-US" altLang="ko-K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457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16</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258388"/>
            <a:ext cx="8219256" cy="646331"/>
          </a:xfrm>
          <a:prstGeom prst="rect">
            <a:avLst/>
          </a:prstGeom>
        </p:spPr>
        <p:txBody>
          <a:bodyPr wrap="square">
            <a:spAutoFit/>
          </a:bodyPr>
          <a:lstStyle/>
          <a:p>
            <a:pPr>
              <a:lnSpc>
                <a:spcPct val="150000"/>
              </a:lnSpc>
            </a:pPr>
            <a:r>
              <a:rPr lang="en-US" altLang="ko-KR" sz="2400" b="1" dirty="0">
                <a:solidFill>
                  <a:prstClr val="black"/>
                </a:solidFill>
                <a:latin typeface="Times New Roman" panose="02020603050405020304" pitchFamily="18" charset="0"/>
                <a:cs typeface="Times New Roman" panose="02020603050405020304" pitchFamily="18" charset="0"/>
              </a:rPr>
              <a:t>Video Analytics for Empirical Research</a:t>
            </a:r>
          </a:p>
        </p:txBody>
      </p:sp>
      <p:sp>
        <p:nvSpPr>
          <p:cNvPr id="12"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Example: </a:t>
            </a:r>
            <a:r>
              <a:rPr lang="en-US" altLang="ko-KR" sz="2000" dirty="0" smtClean="0">
                <a:latin typeface="Times New Roman" panose="02020603050405020304" pitchFamily="18" charset="0"/>
                <a:cs typeface="Times New Roman" panose="02020603050405020304" pitchFamily="18" charset="0"/>
              </a:rPr>
              <a:t>Hotel location characteristics </a:t>
            </a:r>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Ghose</a:t>
            </a:r>
            <a:r>
              <a:rPr lang="en-US" altLang="ko-KR" dirty="0" smtClean="0">
                <a:latin typeface="Times New Roman" panose="02020603050405020304" pitchFamily="18" charset="0"/>
                <a:cs typeface="Times New Roman" panose="02020603050405020304" pitchFamily="18" charset="0"/>
              </a:rPr>
              <a:t> et al. 2012)</a:t>
            </a:r>
            <a:endParaRPr lang="en-US" altLang="ko-KR" dirty="0">
              <a:latin typeface="Times New Roman" panose="02020603050405020304" pitchFamily="18" charset="0"/>
              <a:cs typeface="Times New Roman" panose="02020603050405020304" pitchFamily="18" charset="0"/>
            </a:endParaRPr>
          </a:p>
        </p:txBody>
      </p:sp>
      <p:sp>
        <p:nvSpPr>
          <p:cNvPr id="13" name="직사각형 12"/>
          <p:cNvSpPr/>
          <p:nvPr/>
        </p:nvSpPr>
        <p:spPr>
          <a:xfrm>
            <a:off x="1259632" y="6084004"/>
            <a:ext cx="7128792" cy="369332"/>
          </a:xfrm>
          <a:prstGeom prst="rect">
            <a:avLst/>
          </a:prstGeom>
        </p:spPr>
        <p:txBody>
          <a:bodyPr wrap="square">
            <a:spAutoFit/>
          </a:bodyPr>
          <a:lstStyle/>
          <a:p>
            <a:r>
              <a:rPr lang="en-US" altLang="ko-KR" sz="900" dirty="0" err="1" smtClean="0">
                <a:solidFill>
                  <a:srgbClr val="222222"/>
                </a:solidFill>
                <a:latin typeface="Arial" panose="020B0604020202020204" pitchFamily="34" charset="0"/>
              </a:rPr>
              <a:t>Ghose</a:t>
            </a:r>
            <a:r>
              <a:rPr lang="en-US" altLang="ko-KR" sz="900" dirty="0">
                <a:solidFill>
                  <a:srgbClr val="222222"/>
                </a:solidFill>
                <a:latin typeface="Arial" panose="020B0604020202020204" pitchFamily="34" charset="0"/>
              </a:rPr>
              <a:t>, A., </a:t>
            </a:r>
            <a:r>
              <a:rPr lang="en-US" altLang="ko-KR" sz="900" dirty="0" err="1">
                <a:solidFill>
                  <a:srgbClr val="222222"/>
                </a:solidFill>
                <a:latin typeface="Arial" panose="020B0604020202020204" pitchFamily="34" charset="0"/>
              </a:rPr>
              <a:t>Ipeirotis</a:t>
            </a:r>
            <a:r>
              <a:rPr lang="en-US" altLang="ko-KR" sz="900" dirty="0">
                <a:solidFill>
                  <a:srgbClr val="222222"/>
                </a:solidFill>
                <a:latin typeface="Arial" panose="020B0604020202020204" pitchFamily="34" charset="0"/>
              </a:rPr>
              <a:t>, P.G. and Li, B., 2012. Designing Ranking Systems for Hotels on Travel Search Engines by Mining User-Generated and Crowdsourced Content. </a:t>
            </a:r>
            <a:r>
              <a:rPr lang="en-US" altLang="ko-KR" sz="900" i="1" dirty="0">
                <a:solidFill>
                  <a:srgbClr val="222222"/>
                </a:solidFill>
                <a:latin typeface="Arial" panose="020B0604020202020204" pitchFamily="34" charset="0"/>
              </a:rPr>
              <a:t>Marketing Science</a:t>
            </a:r>
            <a:r>
              <a:rPr lang="en-US" altLang="ko-KR" sz="900" dirty="0">
                <a:solidFill>
                  <a:srgbClr val="222222"/>
                </a:solidFill>
                <a:latin typeface="Arial" panose="020B0604020202020204" pitchFamily="34" charset="0"/>
              </a:rPr>
              <a:t>, 31(3), pp.493-520. </a:t>
            </a:r>
          </a:p>
        </p:txBody>
      </p:sp>
      <p:sp>
        <p:nvSpPr>
          <p:cNvPr id="14" name="직사각형 13"/>
          <p:cNvSpPr/>
          <p:nvPr/>
        </p:nvSpPr>
        <p:spPr>
          <a:xfrm>
            <a:off x="422031" y="1461338"/>
            <a:ext cx="4365993" cy="4154984"/>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sz="1600" dirty="0" smtClean="0">
                <a:latin typeface="Times New Roman" panose="02020603050405020304" pitchFamily="18" charset="0"/>
                <a:cs typeface="Times New Roman" panose="02020603050405020304" pitchFamily="18" charset="0"/>
              </a:rPr>
              <a:t>Research question</a:t>
            </a:r>
          </a:p>
          <a:p>
            <a:pPr lvl="2">
              <a:lnSpc>
                <a:spcPct val="150000"/>
              </a:lnSpc>
            </a:pPr>
            <a:r>
              <a:rPr lang="en-US" altLang="ko-KR" sz="1600" dirty="0">
                <a:latin typeface="Times New Roman" panose="02020603050405020304" pitchFamily="18" charset="0"/>
                <a:cs typeface="Times New Roman" panose="02020603050405020304" pitchFamily="18" charset="0"/>
              </a:rPr>
              <a:t>Does the </a:t>
            </a:r>
            <a:r>
              <a:rPr lang="en-US" altLang="ko-KR" sz="1600" dirty="0" smtClean="0">
                <a:latin typeface="Times New Roman" panose="02020603050405020304" pitchFamily="18" charset="0"/>
                <a:cs typeface="Times New Roman" panose="02020603050405020304" pitchFamily="18" charset="0"/>
              </a:rPr>
              <a:t>location-based hotel characteristics (e.g., near the beach, near downtown) affect hotel demand?</a:t>
            </a:r>
          </a:p>
          <a:p>
            <a:pPr marL="742950" lvl="1" indent="-285750">
              <a:lnSpc>
                <a:spcPct val="150000"/>
              </a:lnSpc>
              <a:buFont typeface="Wingdings" panose="05000000000000000000" pitchFamily="2" charset="2"/>
              <a:buChar char="Ø"/>
            </a:pPr>
            <a:r>
              <a:rPr lang="en-US" altLang="ko-KR" sz="1600" dirty="0" err="1" smtClean="0">
                <a:latin typeface="Times New Roman" panose="02020603050405020304" pitchFamily="18" charset="0"/>
                <a:cs typeface="Times New Roman" panose="02020603050405020304" pitchFamily="18" charset="0"/>
              </a:rPr>
              <a:t>Economining</a:t>
            </a:r>
            <a:r>
              <a:rPr lang="en-US" altLang="ko-KR" sz="1600" dirty="0" smtClean="0">
                <a:latin typeface="Times New Roman" panose="02020603050405020304" pitchFamily="18" charset="0"/>
                <a:cs typeface="Times New Roman" panose="02020603050405020304" pitchFamily="18" charset="0"/>
              </a:rPr>
              <a:t> approach</a:t>
            </a:r>
          </a:p>
          <a:p>
            <a:pPr lvl="2">
              <a:lnSpc>
                <a:spcPct val="150000"/>
              </a:lnSpc>
            </a:pPr>
            <a:r>
              <a:rPr lang="en-US" altLang="ko-KR" sz="1600" dirty="0" smtClean="0">
                <a:latin typeface="Times New Roman" panose="02020603050405020304" pitchFamily="18" charset="0"/>
                <a:cs typeface="Times New Roman" panose="02020603050405020304" pitchFamily="18" charset="0"/>
              </a:rPr>
              <a:t>(1) [Labeled data] </a:t>
            </a:r>
            <a:r>
              <a:rPr lang="en-US" altLang="ko-KR" sz="1600" dirty="0">
                <a:latin typeface="Times New Roman" panose="02020603050405020304" pitchFamily="18" charset="0"/>
                <a:cs typeface="Times New Roman" panose="02020603050405020304" pitchFamily="18" charset="0"/>
              </a:rPr>
              <a:t>(</a:t>
            </a:r>
            <a:r>
              <a:rPr lang="en-US" altLang="ko-KR" sz="1600" dirty="0" err="1">
                <a:latin typeface="Times New Roman" panose="02020603050405020304" pitchFamily="18" charset="0"/>
                <a:cs typeface="Times New Roman" panose="02020603050405020304" pitchFamily="18" charset="0"/>
              </a:rPr>
              <a:t>i</a:t>
            </a:r>
            <a:r>
              <a:rPr lang="en-US" altLang="ko-KR" sz="1600" dirty="0">
                <a:latin typeface="Times New Roman" panose="02020603050405020304" pitchFamily="18" charset="0"/>
                <a:cs typeface="Times New Roman" panose="02020603050405020304" pitchFamily="18" charset="0"/>
              </a:rPr>
              <a:t>) locations tagged by users on a social tagging site such as Geonames.org or (ii) locations annotated by users on </a:t>
            </a:r>
            <a:r>
              <a:rPr lang="en-US" altLang="ko-KR" sz="1600" dirty="0" smtClean="0">
                <a:latin typeface="Times New Roman" panose="02020603050405020304" pitchFamily="18" charset="0"/>
                <a:cs typeface="Times New Roman" panose="02020603050405020304" pitchFamily="18" charset="0"/>
              </a:rPr>
              <a:t>Amazon </a:t>
            </a:r>
            <a:r>
              <a:rPr lang="en-US" altLang="ko-KR" sz="1600" dirty="0" err="1" smtClean="0">
                <a:latin typeface="Times New Roman" panose="02020603050405020304" pitchFamily="18" charset="0"/>
                <a:cs typeface="Times New Roman" panose="02020603050405020304" pitchFamily="18" charset="0"/>
              </a:rPr>
              <a:t>Mturk</a:t>
            </a:r>
            <a:endParaRPr lang="en-US" altLang="ko-KR" sz="1600" dirty="0">
              <a:latin typeface="Times New Roman" panose="02020603050405020304" pitchFamily="18" charset="0"/>
              <a:cs typeface="Times New Roman" panose="02020603050405020304" pitchFamily="18" charset="0"/>
            </a:endParaRPr>
          </a:p>
          <a:p>
            <a:pPr lvl="2">
              <a:lnSpc>
                <a:spcPct val="150000"/>
              </a:lnSpc>
            </a:pPr>
            <a:r>
              <a:rPr lang="en-US" altLang="ko-KR" sz="1600" dirty="0" smtClean="0">
                <a:latin typeface="Times New Roman" panose="02020603050405020304" pitchFamily="18" charset="0"/>
                <a:cs typeface="Times New Roman" panose="02020603050405020304" pitchFamily="18" charset="0"/>
              </a:rPr>
              <a:t>(2</a:t>
            </a:r>
            <a:r>
              <a:rPr lang="en-US" altLang="ko-KR" sz="1600" dirty="0">
                <a:latin typeface="Times New Roman" panose="02020603050405020304" pitchFamily="18" charset="0"/>
                <a:cs typeface="Times New Roman" panose="02020603050405020304" pitchFamily="18" charset="0"/>
              </a:rPr>
              <a:t>) </a:t>
            </a:r>
            <a:r>
              <a:rPr lang="en-US" altLang="ko-KR" sz="1600" dirty="0" smtClean="0">
                <a:latin typeface="Times New Roman" panose="02020603050405020304" pitchFamily="18" charset="0"/>
                <a:cs typeface="Times New Roman" panose="02020603050405020304" pitchFamily="18" charset="0"/>
              </a:rPr>
              <a:t>[Supervised learning] Support vector machine </a:t>
            </a:r>
            <a:r>
              <a:rPr lang="en-US" altLang="ko-KR" sz="1600" dirty="0">
                <a:latin typeface="Times New Roman" panose="02020603050405020304" pitchFamily="18" charset="0"/>
                <a:cs typeface="Times New Roman" panose="02020603050405020304" pitchFamily="18" charset="0"/>
              </a:rPr>
              <a:t>for </a:t>
            </a:r>
            <a:r>
              <a:rPr lang="en-US" altLang="ko-KR" sz="1600" dirty="0" smtClean="0">
                <a:latin typeface="Times New Roman" panose="02020603050405020304" pitchFamily="18" charset="0"/>
                <a:cs typeface="Times New Roman" panose="02020603050405020304" pitchFamily="18" charset="0"/>
              </a:rPr>
              <a:t>image classification</a:t>
            </a:r>
            <a:endParaRPr lang="en-US" altLang="ko-KR" sz="1600" dirty="0">
              <a:latin typeface="Times New Roman" panose="02020603050405020304" pitchFamily="18" charset="0"/>
              <a:cs typeface="Times New Roman" panose="02020603050405020304" pitchFamily="18" charset="0"/>
            </a:endParaRPr>
          </a:p>
        </p:txBody>
      </p:sp>
      <p:pic>
        <p:nvPicPr>
          <p:cNvPr id="15" name="그림 14"/>
          <p:cNvPicPr>
            <a:picLocks noChangeAspect="1"/>
          </p:cNvPicPr>
          <p:nvPr/>
        </p:nvPicPr>
        <p:blipFill rotWithShape="1">
          <a:blip r:embed="rId2"/>
          <a:srcRect l="54591"/>
          <a:stretch/>
        </p:blipFill>
        <p:spPr>
          <a:xfrm>
            <a:off x="4970140" y="4133199"/>
            <a:ext cx="1556458" cy="1600057"/>
          </a:xfrm>
          <a:prstGeom prst="rect">
            <a:avLst/>
          </a:prstGeom>
        </p:spPr>
      </p:pic>
      <p:pic>
        <p:nvPicPr>
          <p:cNvPr id="16" name="그림 15"/>
          <p:cNvPicPr>
            <a:picLocks noChangeAspect="1"/>
          </p:cNvPicPr>
          <p:nvPr/>
        </p:nvPicPr>
        <p:blipFill rotWithShape="1">
          <a:blip r:embed="rId2"/>
          <a:srcRect r="54351"/>
          <a:stretch/>
        </p:blipFill>
        <p:spPr>
          <a:xfrm>
            <a:off x="4973764" y="2358714"/>
            <a:ext cx="1548763" cy="1583758"/>
          </a:xfrm>
          <a:prstGeom prst="rect">
            <a:avLst/>
          </a:prstGeom>
        </p:spPr>
      </p:pic>
      <p:pic>
        <p:nvPicPr>
          <p:cNvPr id="17" name="그림 16"/>
          <p:cNvPicPr>
            <a:picLocks noChangeAspect="1"/>
          </p:cNvPicPr>
          <p:nvPr/>
        </p:nvPicPr>
        <p:blipFill>
          <a:blip r:embed="rId3"/>
          <a:stretch>
            <a:fillRect/>
          </a:stretch>
        </p:blipFill>
        <p:spPr>
          <a:xfrm>
            <a:off x="6588224" y="2144954"/>
            <a:ext cx="2381166" cy="3608122"/>
          </a:xfrm>
          <a:prstGeom prst="rect">
            <a:avLst/>
          </a:prstGeom>
        </p:spPr>
      </p:pic>
    </p:spTree>
    <p:extLst>
      <p:ext uri="{BB962C8B-B14F-4D97-AF65-F5344CB8AC3E}">
        <p14:creationId xmlns:p14="http://schemas.microsoft.com/office/powerpoint/2010/main" val="4047497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17</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250101"/>
            <a:ext cx="8219256" cy="579967"/>
          </a:xfrm>
          <a:prstGeom prst="rect">
            <a:avLst/>
          </a:prstGeom>
        </p:spPr>
        <p:txBody>
          <a:bodyPr wrap="square">
            <a:spAutoFit/>
          </a:bodyPr>
          <a:lstStyle/>
          <a:p>
            <a:pPr>
              <a:lnSpc>
                <a:spcPct val="150000"/>
              </a:lnSpc>
            </a:pPr>
            <a:r>
              <a:rPr lang="en-US" altLang="ko-KR" sz="2400" b="1" dirty="0">
                <a:solidFill>
                  <a:prstClr val="black"/>
                </a:solidFill>
                <a:latin typeface="Times New Roman" panose="02020603050405020304" pitchFamily="18" charset="0"/>
                <a:cs typeface="Times New Roman" panose="02020603050405020304" pitchFamily="18" charset="0"/>
              </a:rPr>
              <a:t>Identification Strategy Still Matters</a:t>
            </a:r>
          </a:p>
        </p:txBody>
      </p:sp>
      <p:sp>
        <p:nvSpPr>
          <p:cNvPr id="11" name="TextBox 7"/>
          <p:cNvSpPr txBox="1"/>
          <p:nvPr/>
        </p:nvSpPr>
        <p:spPr>
          <a:xfrm>
            <a:off x="404328" y="980728"/>
            <a:ext cx="8416144" cy="47977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Even if machine learning is used to measure new input variables, identification strategy for causal inference is still important.</a:t>
            </a:r>
          </a:p>
          <a:p>
            <a:pPr marL="285750" indent="-285750">
              <a:lnSpc>
                <a:spcPct val="150000"/>
              </a:lnSpc>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A review I </a:t>
            </a:r>
            <a:r>
              <a:rPr lang="en-US" altLang="ko-KR" sz="2000" dirty="0" smtClean="0">
                <a:latin typeface="Times New Roman" panose="02020603050405020304" pitchFamily="18" charset="0"/>
                <a:cs typeface="Times New Roman" panose="02020603050405020304" pitchFamily="18" charset="0"/>
              </a:rPr>
              <a:t>received: </a:t>
            </a:r>
          </a:p>
          <a:p>
            <a:pPr marL="800100" lvl="1" indent="-342900">
              <a:lnSpc>
                <a:spcPct val="150000"/>
              </a:lnSpc>
              <a:buFont typeface="Wingdings" panose="05000000000000000000" pitchFamily="2" charset="2"/>
              <a:buChar char="Ø"/>
            </a:pPr>
            <a:r>
              <a:rPr lang="en-US" altLang="ko-KR" sz="1600" dirty="0" smtClean="0">
                <a:latin typeface="Times New Roman" panose="02020603050405020304" pitchFamily="18" charset="0"/>
                <a:cs typeface="Times New Roman" panose="02020603050405020304" pitchFamily="18" charset="0"/>
              </a:rPr>
              <a:t>“I read the paper with great interest, since video is a big "black box" in crowdfunding that is probably not sufficiently looked at, or sufficiently controlled for, in the literature.”</a:t>
            </a:r>
          </a:p>
          <a:p>
            <a:pPr marL="800100" lvl="1" indent="-342900">
              <a:lnSpc>
                <a:spcPct val="150000"/>
              </a:lnSpc>
              <a:buFont typeface="Wingdings" panose="05000000000000000000" pitchFamily="2" charset="2"/>
              <a:buChar char="Ø"/>
            </a:pPr>
            <a:endParaRPr lang="en-US" altLang="ko-KR" sz="10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Ø"/>
            </a:pPr>
            <a:r>
              <a:rPr lang="en-US" altLang="ko-KR" sz="1600" dirty="0">
                <a:latin typeface="Times New Roman" panose="02020603050405020304" pitchFamily="18" charset="0"/>
                <a:cs typeface="Times New Roman" panose="02020603050405020304" pitchFamily="18" charset="0"/>
              </a:rPr>
              <a:t>“From our perspective, the biggest concern at the moment is that the authors ultimately are demonstrating that the mined covariates are predictive of fundraising success; </a:t>
            </a:r>
            <a:r>
              <a:rPr lang="en-US" altLang="ko-KR" sz="1600" b="1" dirty="0">
                <a:latin typeface="Times New Roman" panose="02020603050405020304" pitchFamily="18" charset="0"/>
                <a:cs typeface="Times New Roman" panose="02020603050405020304" pitchFamily="18" charset="0"/>
              </a:rPr>
              <a:t>they do not necessarily have a causal impact</a:t>
            </a:r>
            <a:r>
              <a:rPr lang="en-US" altLang="ko-KR" sz="1600" dirty="0">
                <a:latin typeface="Times New Roman" panose="02020603050405020304" pitchFamily="18" charset="0"/>
                <a:cs typeface="Times New Roman" panose="02020603050405020304" pitchFamily="18" charset="0"/>
              </a:rPr>
              <a:t>. For example, it may be the case that speech patterns are correlated with other things that have been shown to influence campaign success; e.g., race, geography, etc.”</a:t>
            </a:r>
          </a:p>
        </p:txBody>
      </p:sp>
    </p:spTree>
    <p:extLst>
      <p:ext uri="{BB962C8B-B14F-4D97-AF65-F5344CB8AC3E}">
        <p14:creationId xmlns:p14="http://schemas.microsoft.com/office/powerpoint/2010/main" val="735831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85101"/>
            <a:ext cx="9147524" cy="1440160"/>
          </a:xfrm>
          <a:prstGeom prst="rect">
            <a:avLst/>
          </a:prstGeom>
          <a:gradFill flip="none" rotWithShape="1">
            <a:gsLst>
              <a:gs pos="100000">
                <a:schemeClr val="bg1">
                  <a:lumMod val="0"/>
                  <a:lumOff val="100000"/>
                </a:schemeClr>
              </a:gs>
              <a:gs pos="77000">
                <a:schemeClr val="accent2">
                  <a:lumMod val="20000"/>
                  <a:lumOff val="80000"/>
                </a:schemeClr>
              </a:gs>
              <a:gs pos="45000">
                <a:schemeClr val="accent2">
                  <a:lumMod val="20000"/>
                  <a:lumOff val="80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18</a:t>
            </a:fld>
            <a:endParaRPr lang="ko-KR" altLang="en-US" dirty="0"/>
          </a:p>
        </p:txBody>
      </p:sp>
      <p:sp>
        <p:nvSpPr>
          <p:cNvPr id="9" name="직사각형 8"/>
          <p:cNvSpPr/>
          <p:nvPr/>
        </p:nvSpPr>
        <p:spPr>
          <a:xfrm>
            <a:off x="-179614" y="2729196"/>
            <a:ext cx="9192985" cy="1177374"/>
          </a:xfrm>
          <a:prstGeom prst="rect">
            <a:avLst/>
          </a:prstGeom>
        </p:spPr>
        <p:txBody>
          <a:bodyPr wrap="square">
            <a:spAutoFit/>
          </a:bodyPr>
          <a:lstStyle/>
          <a:p>
            <a:pPr lvl="1" algn="r">
              <a:lnSpc>
                <a:spcPct val="150000"/>
              </a:lnSpc>
            </a:pPr>
            <a:r>
              <a:rPr lang="ko-KR" altLang="en-US" sz="2500" b="1" dirty="0">
                <a:solidFill>
                  <a:prstClr val="black"/>
                </a:solidFill>
                <a:latin typeface="Times New Roman" panose="02020603050405020304" pitchFamily="18" charset="0"/>
                <a:cs typeface="Times New Roman" panose="02020603050405020304" pitchFamily="18" charset="0"/>
              </a:rPr>
              <a:t> </a:t>
            </a:r>
            <a:r>
              <a:rPr lang="en-US" altLang="ko-KR" sz="2500" b="1" dirty="0" smtClean="0">
                <a:solidFill>
                  <a:prstClr val="black"/>
                </a:solidFill>
                <a:latin typeface="Times New Roman" panose="02020603050405020304" pitchFamily="18" charset="0"/>
                <a:cs typeface="Times New Roman" panose="02020603050405020304" pitchFamily="18" charset="0"/>
              </a:rPr>
              <a:t>Example: Computational Techniques </a:t>
            </a:r>
          </a:p>
          <a:p>
            <a:pPr lvl="1" algn="r">
              <a:lnSpc>
                <a:spcPct val="150000"/>
              </a:lnSpc>
            </a:pPr>
            <a:r>
              <a:rPr lang="en-US" altLang="ko-KR" sz="2500" b="1" dirty="0" smtClean="0">
                <a:solidFill>
                  <a:prstClr val="black"/>
                </a:solidFill>
                <a:latin typeface="Times New Roman" panose="02020603050405020304" pitchFamily="18" charset="0"/>
                <a:cs typeface="Times New Roman" panose="02020603050405020304" pitchFamily="18" charset="0"/>
              </a:rPr>
              <a:t>Potentially</a:t>
            </a:r>
            <a:r>
              <a:rPr lang="ko-KR" altLang="en-US" sz="2500" b="1" dirty="0" smtClean="0">
                <a:solidFill>
                  <a:prstClr val="black"/>
                </a:solidFill>
                <a:latin typeface="Times New Roman" panose="02020603050405020304" pitchFamily="18" charset="0"/>
                <a:cs typeface="Times New Roman" panose="02020603050405020304" pitchFamily="18" charset="0"/>
              </a:rPr>
              <a:t> </a:t>
            </a:r>
            <a:r>
              <a:rPr lang="en-US" altLang="ko-KR" sz="2500" b="1" dirty="0" smtClean="0">
                <a:solidFill>
                  <a:prstClr val="black"/>
                </a:solidFill>
                <a:latin typeface="Times New Roman" panose="02020603050405020304" pitchFamily="18" charset="0"/>
                <a:cs typeface="Times New Roman" panose="02020603050405020304" pitchFamily="18" charset="0"/>
              </a:rPr>
              <a:t>Harvestable in Social Science</a:t>
            </a:r>
            <a:endParaRPr lang="en-US" altLang="ko-KR" sz="25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8420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19</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579967"/>
          </a:xfrm>
          <a:prstGeom prst="rect">
            <a:avLst/>
          </a:prstGeom>
        </p:spPr>
        <p:txBody>
          <a:bodyPr wrap="square">
            <a:spAutoFit/>
          </a:bodyPr>
          <a:lstStyle/>
          <a:p>
            <a:pPr>
              <a:lnSpc>
                <a:spcPct val="150000"/>
              </a:lnSpc>
            </a:pPr>
            <a:r>
              <a:rPr lang="en-US" altLang="ko-KR" sz="2400" b="1" dirty="0" err="1" smtClean="0">
                <a:solidFill>
                  <a:prstClr val="black"/>
                </a:solidFill>
                <a:latin typeface="Times New Roman" panose="02020603050405020304" pitchFamily="18" charset="0"/>
                <a:cs typeface="Times New Roman" panose="02020603050405020304" pitchFamily="18" charset="0"/>
              </a:rPr>
              <a:t>OpenPose</a:t>
            </a:r>
            <a:r>
              <a:rPr lang="en-US" altLang="ko-KR" sz="2400" b="1" dirty="0">
                <a:solidFill>
                  <a:prstClr val="black"/>
                </a:solidFill>
                <a:latin typeface="Times New Roman" panose="02020603050405020304" pitchFamily="18" charset="0"/>
                <a:cs typeface="Times New Roman" panose="02020603050405020304" pitchFamily="18" charset="0"/>
              </a:rPr>
              <a:t>: </a:t>
            </a:r>
            <a:r>
              <a:rPr lang="en-US" altLang="ko-KR" sz="2400" b="1" dirty="0" smtClean="0">
                <a:solidFill>
                  <a:prstClr val="black"/>
                </a:solidFill>
                <a:latin typeface="Times New Roman" panose="02020603050405020304" pitchFamily="18" charset="0"/>
                <a:cs typeface="Times New Roman" panose="02020603050405020304" pitchFamily="18" charset="0"/>
              </a:rPr>
              <a:t>Detect Human Body</a:t>
            </a:r>
            <a:r>
              <a:rPr lang="en-US" altLang="ko-KR" sz="2400" b="1" dirty="0">
                <a:solidFill>
                  <a:prstClr val="black"/>
                </a:solidFill>
                <a:latin typeface="Times New Roman" panose="02020603050405020304" pitchFamily="18" charset="0"/>
                <a:cs typeface="Times New Roman" panose="02020603050405020304" pitchFamily="18" charset="0"/>
              </a:rPr>
              <a:t>, </a:t>
            </a:r>
            <a:r>
              <a:rPr lang="en-US" altLang="ko-KR" sz="2400" b="1" dirty="0" smtClean="0">
                <a:solidFill>
                  <a:prstClr val="black"/>
                </a:solidFill>
                <a:latin typeface="Times New Roman" panose="02020603050405020304" pitchFamily="18" charset="0"/>
                <a:cs typeface="Times New Roman" panose="02020603050405020304" pitchFamily="18" charset="0"/>
              </a:rPr>
              <a:t>Hand</a:t>
            </a:r>
            <a:r>
              <a:rPr lang="en-US" altLang="ko-KR" sz="2400" b="1" dirty="0">
                <a:solidFill>
                  <a:prstClr val="black"/>
                </a:solidFill>
                <a:latin typeface="Times New Roman" panose="02020603050405020304" pitchFamily="18" charset="0"/>
                <a:cs typeface="Times New Roman" panose="02020603050405020304" pitchFamily="18" charset="0"/>
              </a:rPr>
              <a:t>, </a:t>
            </a:r>
            <a:r>
              <a:rPr lang="en-US" altLang="ko-KR" sz="2400" b="1" dirty="0" smtClean="0">
                <a:solidFill>
                  <a:prstClr val="black"/>
                </a:solidFill>
                <a:latin typeface="Times New Roman" panose="02020603050405020304" pitchFamily="18" charset="0"/>
                <a:cs typeface="Times New Roman" panose="02020603050405020304" pitchFamily="18" charset="0"/>
              </a:rPr>
              <a:t>Facial</a:t>
            </a:r>
            <a:r>
              <a:rPr lang="en-US" altLang="ko-KR" sz="2400" b="1" dirty="0">
                <a:solidFill>
                  <a:prstClr val="black"/>
                </a:solidFill>
                <a:latin typeface="Times New Roman" panose="02020603050405020304" pitchFamily="18" charset="0"/>
                <a:cs typeface="Times New Roman" panose="02020603050405020304" pitchFamily="18" charset="0"/>
              </a:rPr>
              <a:t>, and </a:t>
            </a:r>
            <a:r>
              <a:rPr lang="en-US" altLang="ko-KR" sz="2400" b="1" dirty="0" smtClean="0">
                <a:solidFill>
                  <a:prstClr val="black"/>
                </a:solidFill>
                <a:latin typeface="Times New Roman" panose="02020603050405020304" pitchFamily="18" charset="0"/>
                <a:cs typeface="Times New Roman" panose="02020603050405020304" pitchFamily="18" charset="0"/>
              </a:rPr>
              <a:t>Foot</a:t>
            </a:r>
            <a:endParaRPr lang="en-US" altLang="ko-KR" sz="2400" b="1" dirty="0">
              <a:solidFill>
                <a:prstClr val="black"/>
              </a:solidFill>
              <a:latin typeface="Times New Roman" panose="02020603050405020304" pitchFamily="18" charset="0"/>
              <a:cs typeface="Times New Roman" panose="02020603050405020304" pitchFamily="18" charset="0"/>
            </a:endParaRPr>
          </a:p>
        </p:txBody>
      </p:sp>
      <p:sp>
        <p:nvSpPr>
          <p:cNvPr id="7" name="직사각형 6"/>
          <p:cNvSpPr/>
          <p:nvPr/>
        </p:nvSpPr>
        <p:spPr>
          <a:xfrm>
            <a:off x="5200650" y="6094718"/>
            <a:ext cx="4572000" cy="230832"/>
          </a:xfrm>
          <a:prstGeom prst="rect">
            <a:avLst/>
          </a:prstGeom>
        </p:spPr>
        <p:txBody>
          <a:bodyPr>
            <a:spAutoFit/>
          </a:bodyPr>
          <a:lstStyle/>
          <a:p>
            <a:r>
              <a:rPr lang="en-US" altLang="ko-KR" sz="900" dirty="0">
                <a:latin typeface="Arial" charset="0"/>
                <a:ea typeface="Arial" charset="0"/>
                <a:cs typeface="Arial" charset="0"/>
                <a:hlinkClick r:id="rId2"/>
              </a:rPr>
              <a:t>https://github.com/CMU-Perceptual-Computing-Lab/openpose</a:t>
            </a:r>
            <a:endParaRPr lang="ko-KR" altLang="en-US" sz="900" dirty="0">
              <a:latin typeface="Arial" charset="0"/>
              <a:ea typeface="Arial" charset="0"/>
              <a:cs typeface="Arial" charset="0"/>
            </a:endParaRPr>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246" y="2172832"/>
            <a:ext cx="6389427" cy="3599377"/>
          </a:xfrm>
          <a:prstGeom prst="rect">
            <a:avLst/>
          </a:prstGeom>
        </p:spPr>
      </p:pic>
      <p:sp>
        <p:nvSpPr>
          <p:cNvPr id="11" name="TextBox 7"/>
          <p:cNvSpPr txBox="1"/>
          <p:nvPr/>
        </p:nvSpPr>
        <p:spPr>
          <a:xfrm>
            <a:off x="404328" y="980728"/>
            <a:ext cx="8739672"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Potentially </a:t>
            </a:r>
            <a:r>
              <a:rPr lang="en-US" altLang="ko-KR" sz="2000" dirty="0" smtClean="0">
                <a:latin typeface="Times New Roman" panose="02020603050405020304" pitchFamily="18" charset="0"/>
                <a:cs typeface="Times New Roman" panose="02020603050405020304" pitchFamily="18" charset="0"/>
              </a:rPr>
              <a:t>Harvestable: We did n</a:t>
            </a:r>
            <a:r>
              <a:rPr lang="mr-IN" altLang="ko-KR" sz="2000" dirty="0" smtClean="0">
                <a:latin typeface="Times New Roman" panose="02020603050405020304" pitchFamily="18" charset="0"/>
                <a:cs typeface="Times New Roman" panose="02020603050405020304" pitchFamily="18" charset="0"/>
              </a:rPr>
              <a:t>’</a:t>
            </a:r>
            <a:r>
              <a:rPr lang="en-US" altLang="ko-KR" sz="2000" dirty="0" smtClean="0">
                <a:latin typeface="Times New Roman" panose="02020603050405020304" pitchFamily="18" charset="0"/>
                <a:cs typeface="Times New Roman" panose="02020603050405020304" pitchFamily="18" charset="0"/>
              </a:rPr>
              <a:t>t fully explore </a:t>
            </a:r>
            <a:r>
              <a:rPr lang="en-US" altLang="ko-KR" sz="2000" dirty="0">
                <a:latin typeface="Times New Roman" panose="02020603050405020304" pitchFamily="18" charset="0"/>
                <a:cs typeface="Times New Roman" panose="02020603050405020304" pitchFamily="18" charset="0"/>
              </a:rPr>
              <a:t>h</a:t>
            </a:r>
            <a:r>
              <a:rPr lang="en-US" altLang="ko-KR" sz="2000" dirty="0" smtClean="0">
                <a:latin typeface="Times New Roman" panose="02020603050405020304" pitchFamily="18" charset="0"/>
                <a:cs typeface="Times New Roman" panose="02020603050405020304" pitchFamily="18" charset="0"/>
              </a:rPr>
              <a:t>uman pose data</a:t>
            </a:r>
            <a:endParaRPr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3163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85101"/>
            <a:ext cx="9147524" cy="1440160"/>
          </a:xfrm>
          <a:prstGeom prst="rect">
            <a:avLst/>
          </a:prstGeom>
          <a:gradFill flip="none" rotWithShape="1">
            <a:gsLst>
              <a:gs pos="100000">
                <a:schemeClr val="bg1">
                  <a:lumMod val="0"/>
                  <a:lumOff val="100000"/>
                </a:schemeClr>
              </a:gs>
              <a:gs pos="77000">
                <a:schemeClr val="accent2">
                  <a:lumMod val="20000"/>
                  <a:lumOff val="80000"/>
                </a:schemeClr>
              </a:gs>
              <a:gs pos="45000">
                <a:schemeClr val="accent2">
                  <a:lumMod val="20000"/>
                  <a:lumOff val="80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2</a:t>
            </a:fld>
            <a:endParaRPr lang="ko-KR" altLang="en-US" dirty="0"/>
          </a:p>
        </p:txBody>
      </p:sp>
      <p:sp>
        <p:nvSpPr>
          <p:cNvPr id="9" name="직사각형 8"/>
          <p:cNvSpPr/>
          <p:nvPr/>
        </p:nvSpPr>
        <p:spPr>
          <a:xfrm>
            <a:off x="-179614" y="2895346"/>
            <a:ext cx="9192985" cy="738664"/>
          </a:xfrm>
          <a:prstGeom prst="rect">
            <a:avLst/>
          </a:prstGeom>
        </p:spPr>
        <p:txBody>
          <a:bodyPr wrap="square">
            <a:spAutoFit/>
          </a:bodyPr>
          <a:lstStyle/>
          <a:p>
            <a:pPr lvl="1" algn="r">
              <a:lnSpc>
                <a:spcPct val="150000"/>
              </a:lnSpc>
            </a:pPr>
            <a:r>
              <a:rPr lang="en-US" altLang="ko-KR" sz="2800" b="1" dirty="0" smtClean="0">
                <a:solidFill>
                  <a:prstClr val="black"/>
                </a:solidFill>
                <a:latin typeface="Times New Roman" panose="02020603050405020304" pitchFamily="18" charset="0"/>
                <a:cs typeface="Times New Roman" panose="02020603050405020304" pitchFamily="18" charset="0"/>
              </a:rPr>
              <a:t>Module1. Video Analytics </a:t>
            </a:r>
            <a:r>
              <a:rPr lang="en-US" altLang="ko-KR" sz="2800" b="1" dirty="0">
                <a:solidFill>
                  <a:prstClr val="black"/>
                </a:solidFill>
                <a:latin typeface="Times New Roman" panose="02020603050405020304" pitchFamily="18" charset="0"/>
                <a:cs typeface="Times New Roman" panose="02020603050405020304" pitchFamily="18" charset="0"/>
              </a:rPr>
              <a:t>and Social Science Research</a:t>
            </a:r>
          </a:p>
        </p:txBody>
      </p:sp>
    </p:spTree>
    <p:extLst>
      <p:ext uri="{BB962C8B-B14F-4D97-AF65-F5344CB8AC3E}">
        <p14:creationId xmlns:p14="http://schemas.microsoft.com/office/powerpoint/2010/main" val="2069838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20</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579967"/>
          </a:xfrm>
          <a:prstGeom prst="rect">
            <a:avLst/>
          </a:prstGeom>
        </p:spPr>
        <p:txBody>
          <a:bodyPr wrap="square">
            <a:spAutoFit/>
          </a:bodyPr>
          <a:lstStyle/>
          <a:p>
            <a:pPr>
              <a:lnSpc>
                <a:spcPct val="150000"/>
              </a:lnSpc>
            </a:pPr>
            <a:r>
              <a:rPr lang="en-US" altLang="ko-KR" sz="2400" b="1" dirty="0" smtClean="0">
                <a:solidFill>
                  <a:prstClr val="black"/>
                </a:solidFill>
                <a:latin typeface="Times New Roman" panose="02020603050405020304" pitchFamily="18" charset="0"/>
                <a:cs typeface="Times New Roman" panose="02020603050405020304" pitchFamily="18" charset="0"/>
              </a:rPr>
              <a:t>Video Scene Detection</a:t>
            </a:r>
            <a:endParaRPr lang="en-US" altLang="ko-KR" sz="2400" b="1" dirty="0">
              <a:solidFill>
                <a:prstClr val="black"/>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4328" y="980728"/>
            <a:ext cx="8416144" cy="498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Potentially </a:t>
            </a:r>
            <a:r>
              <a:rPr lang="en-US" altLang="ko-KR" sz="2000" dirty="0" smtClean="0">
                <a:latin typeface="Times New Roman" panose="02020603050405020304" pitchFamily="18" charset="0"/>
                <a:cs typeface="Times New Roman" panose="02020603050405020304" pitchFamily="18" charset="0"/>
              </a:rPr>
              <a:t>Harvestable: Video Scene can be used for video contents control</a:t>
            </a:r>
            <a:endParaRPr lang="en-US" altLang="ko-KR" sz="2000" dirty="0">
              <a:latin typeface="Times New Roman" panose="02020603050405020304" pitchFamily="18" charset="0"/>
              <a:cs typeface="Times New Roman" panose="02020603050405020304" pitchFamily="18" charset="0"/>
            </a:endParaRPr>
          </a:p>
        </p:txBody>
      </p:sp>
      <p:pic>
        <p:nvPicPr>
          <p:cNvPr id="2" name="그림 1"/>
          <p:cNvPicPr>
            <a:picLocks noChangeAspect="1"/>
          </p:cNvPicPr>
          <p:nvPr/>
        </p:nvPicPr>
        <p:blipFill>
          <a:blip r:embed="rId2"/>
          <a:stretch>
            <a:fillRect/>
          </a:stretch>
        </p:blipFill>
        <p:spPr>
          <a:xfrm>
            <a:off x="-22040" y="1944550"/>
            <a:ext cx="9144000" cy="3569399"/>
          </a:xfrm>
          <a:prstGeom prst="rect">
            <a:avLst/>
          </a:prstGeom>
        </p:spPr>
      </p:pic>
      <p:sp>
        <p:nvSpPr>
          <p:cNvPr id="3" name="직사각형 2"/>
          <p:cNvSpPr/>
          <p:nvPr/>
        </p:nvSpPr>
        <p:spPr>
          <a:xfrm>
            <a:off x="6124952" y="5979108"/>
            <a:ext cx="2390398" cy="230832"/>
          </a:xfrm>
          <a:prstGeom prst="rect">
            <a:avLst/>
          </a:prstGeom>
        </p:spPr>
        <p:txBody>
          <a:bodyPr wrap="none">
            <a:spAutoFit/>
          </a:bodyPr>
          <a:lstStyle/>
          <a:p>
            <a:r>
              <a:rPr lang="en-US" altLang="ko-KR" sz="900" dirty="0">
                <a:latin typeface="Arial" charset="0"/>
                <a:ea typeface="Arial" charset="0"/>
                <a:cs typeface="Arial" charset="0"/>
                <a:hlinkClick r:id="rId3"/>
              </a:rPr>
              <a:t>https://cloud.google.com/video-intelligence/</a:t>
            </a:r>
            <a:endParaRPr lang="ko-KR" altLang="en-US" sz="900" dirty="0">
              <a:latin typeface="Arial" charset="0"/>
              <a:ea typeface="Arial" charset="0"/>
              <a:cs typeface="Arial" charset="0"/>
            </a:endParaRPr>
          </a:p>
        </p:txBody>
      </p:sp>
    </p:spTree>
    <p:extLst>
      <p:ext uri="{BB962C8B-B14F-4D97-AF65-F5344CB8AC3E}">
        <p14:creationId xmlns:p14="http://schemas.microsoft.com/office/powerpoint/2010/main" val="1254229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21</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646331"/>
          </a:xfrm>
          <a:prstGeom prst="rect">
            <a:avLst/>
          </a:prstGeom>
        </p:spPr>
        <p:txBody>
          <a:bodyPr wrap="square">
            <a:spAutoFit/>
          </a:bodyPr>
          <a:lstStyle/>
          <a:p>
            <a:pPr>
              <a:lnSpc>
                <a:spcPct val="150000"/>
              </a:lnSpc>
            </a:pPr>
            <a:r>
              <a:rPr lang="en-US" altLang="ko-KR" sz="2400" b="1" dirty="0" smtClean="0">
                <a:solidFill>
                  <a:prstClr val="black"/>
                </a:solidFill>
                <a:latin typeface="Times New Roman" panose="02020603050405020304" pitchFamily="18" charset="0"/>
                <a:cs typeface="Times New Roman" panose="02020603050405020304" pitchFamily="18" charset="0"/>
              </a:rPr>
              <a:t>Real Time Video Style Transfer</a:t>
            </a:r>
            <a:endParaRPr lang="en-US" altLang="ko-KR" sz="2400" b="1" dirty="0">
              <a:solidFill>
                <a:prstClr val="black"/>
              </a:solidFill>
              <a:latin typeface="Times New Roman" panose="02020603050405020304" pitchFamily="18" charset="0"/>
              <a:cs typeface="Times New Roman" panose="02020603050405020304" pitchFamily="18" charset="0"/>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391" y="1982247"/>
            <a:ext cx="2363959" cy="4254783"/>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553" y="1982247"/>
            <a:ext cx="2363959" cy="4254783"/>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15" y="1982247"/>
            <a:ext cx="2363959" cy="4254783"/>
          </a:xfrm>
          <a:prstGeom prst="rect">
            <a:avLst/>
          </a:prstGeom>
        </p:spPr>
      </p:pic>
      <p:sp>
        <p:nvSpPr>
          <p:cNvPr id="8" name="직사각형 7"/>
          <p:cNvSpPr/>
          <p:nvPr/>
        </p:nvSpPr>
        <p:spPr>
          <a:xfrm>
            <a:off x="4264089" y="6240935"/>
            <a:ext cx="4572000" cy="230832"/>
          </a:xfrm>
          <a:prstGeom prst="rect">
            <a:avLst/>
          </a:prstGeom>
        </p:spPr>
        <p:txBody>
          <a:bodyPr>
            <a:spAutoFit/>
          </a:bodyPr>
          <a:lstStyle/>
          <a:p>
            <a:r>
              <a:rPr lang="en-US" altLang="ko-KR" sz="900" dirty="0">
                <a:latin typeface="Arial" charset="0"/>
                <a:ea typeface="Arial" charset="0"/>
                <a:cs typeface="Arial" charset="0"/>
                <a:hlinkClick r:id="rId5"/>
              </a:rPr>
              <a:t>https://towardsdatascience.com/real-time-video-neural-style-transfer-9f6f84590832</a:t>
            </a:r>
            <a:endParaRPr lang="ko-KR" altLang="en-US" sz="900" dirty="0">
              <a:latin typeface="Arial" charset="0"/>
              <a:ea typeface="Arial" charset="0"/>
              <a:cs typeface="Arial" charset="0"/>
            </a:endParaRPr>
          </a:p>
        </p:txBody>
      </p:sp>
      <p:sp>
        <p:nvSpPr>
          <p:cNvPr id="11"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Potentially </a:t>
            </a:r>
            <a:r>
              <a:rPr lang="en-US" altLang="ko-KR" sz="2000" dirty="0">
                <a:latin typeface="Times New Roman" panose="02020603050405020304" pitchFamily="18" charset="0"/>
                <a:cs typeface="Times New Roman" panose="02020603050405020304" pitchFamily="18" charset="0"/>
              </a:rPr>
              <a:t>Harvestable: </a:t>
            </a:r>
            <a:r>
              <a:rPr lang="en-US" altLang="ko-KR" sz="2000" dirty="0" smtClean="0">
                <a:latin typeface="Times New Roman" panose="02020603050405020304" pitchFamily="18" charset="0"/>
                <a:cs typeface="Times New Roman" panose="02020603050405020304" pitchFamily="18" charset="0"/>
              </a:rPr>
              <a:t>We may find economically </a:t>
            </a:r>
            <a:r>
              <a:rPr lang="en-US" altLang="ko-KR" sz="2000" dirty="0">
                <a:latin typeface="Times New Roman" panose="02020603050405020304" pitchFamily="18" charset="0"/>
                <a:cs typeface="Times New Roman" panose="02020603050405020304" pitchFamily="18" charset="0"/>
              </a:rPr>
              <a:t>m</a:t>
            </a:r>
            <a:r>
              <a:rPr lang="en-US" altLang="ko-KR" sz="2000" dirty="0" smtClean="0">
                <a:latin typeface="Times New Roman" panose="02020603050405020304" pitchFamily="18" charset="0"/>
                <a:cs typeface="Times New Roman" panose="02020603050405020304" pitchFamily="18" charset="0"/>
              </a:rPr>
              <a:t>eaningful style</a:t>
            </a:r>
            <a:endParaRPr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6312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22</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579967"/>
          </a:xfrm>
          <a:prstGeom prst="rect">
            <a:avLst/>
          </a:prstGeom>
        </p:spPr>
        <p:txBody>
          <a:bodyPr wrap="square">
            <a:spAutoFit/>
          </a:bodyPr>
          <a:lstStyle/>
          <a:p>
            <a:pPr>
              <a:lnSpc>
                <a:spcPct val="150000"/>
              </a:lnSpc>
            </a:pPr>
            <a:r>
              <a:rPr lang="en-US" altLang="ko-KR" sz="2400" b="1" dirty="0" smtClean="0">
                <a:solidFill>
                  <a:prstClr val="black"/>
                </a:solidFill>
                <a:latin typeface="Times New Roman" panose="02020603050405020304" pitchFamily="18" charset="0"/>
                <a:cs typeface="Times New Roman" panose="02020603050405020304" pitchFamily="18" charset="0"/>
              </a:rPr>
              <a:t>Lip Reading</a:t>
            </a:r>
            <a:endParaRPr lang="en-US" altLang="ko-KR" sz="2400" b="1" dirty="0">
              <a:solidFill>
                <a:prstClr val="black"/>
              </a:solidFill>
              <a:latin typeface="Times New Roman" panose="02020603050405020304" pitchFamily="18" charset="0"/>
              <a:cs typeface="Times New Roman" panose="02020603050405020304" pitchFamily="18" charset="0"/>
            </a:endParaRPr>
          </a:p>
        </p:txBody>
      </p:sp>
      <p:sp>
        <p:nvSpPr>
          <p:cNvPr id="7" name="직사각형 6"/>
          <p:cNvSpPr/>
          <p:nvPr/>
        </p:nvSpPr>
        <p:spPr>
          <a:xfrm>
            <a:off x="5534167" y="6125519"/>
            <a:ext cx="4572000" cy="230832"/>
          </a:xfrm>
          <a:prstGeom prst="rect">
            <a:avLst/>
          </a:prstGeom>
        </p:spPr>
        <p:txBody>
          <a:bodyPr>
            <a:spAutoFit/>
          </a:bodyPr>
          <a:lstStyle/>
          <a:p>
            <a:r>
              <a:rPr lang="en-US" altLang="ko-KR" sz="900" dirty="0">
                <a:latin typeface="Arial" charset="0"/>
                <a:ea typeface="Arial" charset="0"/>
                <a:cs typeface="Arial" charset="0"/>
                <a:hlinkClick r:id="rId2"/>
              </a:rPr>
              <a:t>https://grail.cs.washington.edu/projects/AudioToObama/</a:t>
            </a:r>
            <a:endParaRPr lang="ko-KR" altLang="en-US" sz="900" dirty="0">
              <a:latin typeface="Arial" charset="0"/>
              <a:ea typeface="Arial" charset="0"/>
              <a:cs typeface="Arial" charset="0"/>
            </a:endParaRPr>
          </a:p>
        </p:txBody>
      </p:sp>
      <p:sp>
        <p:nvSpPr>
          <p:cNvPr id="8"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Potentially </a:t>
            </a:r>
            <a:r>
              <a:rPr lang="en-US" altLang="ko-KR" sz="2000" dirty="0" smtClean="0">
                <a:latin typeface="Times New Roman" panose="02020603050405020304" pitchFamily="18" charset="0"/>
                <a:cs typeface="Times New Roman" panose="02020603050405020304" pitchFamily="18" charset="0"/>
              </a:rPr>
              <a:t>Harvestable: Text feature extraction from Lip</a:t>
            </a: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222" y="1734622"/>
            <a:ext cx="6565900" cy="4191000"/>
          </a:xfrm>
          <a:prstGeom prst="rect">
            <a:avLst/>
          </a:prstGeom>
        </p:spPr>
      </p:pic>
    </p:spTree>
    <p:extLst>
      <p:ext uri="{BB962C8B-B14F-4D97-AF65-F5344CB8AC3E}">
        <p14:creationId xmlns:p14="http://schemas.microsoft.com/office/powerpoint/2010/main" val="166946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23</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646331"/>
          </a:xfrm>
          <a:prstGeom prst="rect">
            <a:avLst/>
          </a:prstGeom>
        </p:spPr>
        <p:txBody>
          <a:bodyPr wrap="square">
            <a:spAutoFit/>
          </a:bodyPr>
          <a:lstStyle/>
          <a:p>
            <a:pPr>
              <a:lnSpc>
                <a:spcPct val="150000"/>
              </a:lnSpc>
            </a:pPr>
            <a:r>
              <a:rPr lang="en-US" altLang="ko-KR" sz="2400" b="1" dirty="0" smtClean="0">
                <a:solidFill>
                  <a:prstClr val="black"/>
                </a:solidFill>
                <a:latin typeface="Times New Roman" panose="02020603050405020304" pitchFamily="18" charset="0"/>
                <a:cs typeface="Times New Roman" panose="02020603050405020304" pitchFamily="18" charset="0"/>
              </a:rPr>
              <a:t>Fake </a:t>
            </a:r>
            <a:r>
              <a:rPr lang="en-US" altLang="ko-KR" sz="2400" b="1" dirty="0">
                <a:solidFill>
                  <a:prstClr val="black"/>
                </a:solidFill>
                <a:latin typeface="Times New Roman" panose="02020603050405020304" pitchFamily="18" charset="0"/>
                <a:cs typeface="Times New Roman" panose="02020603050405020304" pitchFamily="18" charset="0"/>
              </a:rPr>
              <a:t>Lip-Sync Videos</a:t>
            </a:r>
          </a:p>
        </p:txBody>
      </p:sp>
      <p:sp>
        <p:nvSpPr>
          <p:cNvPr id="7" name="직사각형 6"/>
          <p:cNvSpPr/>
          <p:nvPr/>
        </p:nvSpPr>
        <p:spPr>
          <a:xfrm>
            <a:off x="5534167" y="6125519"/>
            <a:ext cx="4572000" cy="230832"/>
          </a:xfrm>
          <a:prstGeom prst="rect">
            <a:avLst/>
          </a:prstGeom>
        </p:spPr>
        <p:txBody>
          <a:bodyPr>
            <a:spAutoFit/>
          </a:bodyPr>
          <a:lstStyle/>
          <a:p>
            <a:r>
              <a:rPr lang="en-US" altLang="ko-KR" sz="900" dirty="0">
                <a:latin typeface="Arial" charset="0"/>
                <a:ea typeface="Arial" charset="0"/>
                <a:cs typeface="Arial" charset="0"/>
                <a:hlinkClick r:id="rId2"/>
              </a:rPr>
              <a:t>https://grail.cs.washington.edu/projects/AudioToObama/</a:t>
            </a:r>
            <a:endParaRPr lang="ko-KR" altLang="en-US" sz="900" dirty="0">
              <a:latin typeface="Arial" charset="0"/>
              <a:ea typeface="Arial" charset="0"/>
              <a:cs typeface="Arial"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560" y="2227223"/>
            <a:ext cx="5638800" cy="3175000"/>
          </a:xfrm>
          <a:prstGeom prst="rect">
            <a:avLst/>
          </a:prstGeom>
        </p:spPr>
      </p:pic>
      <p:sp>
        <p:nvSpPr>
          <p:cNvPr id="8" name="TextBox 7"/>
          <p:cNvSpPr txBox="1"/>
          <p:nvPr/>
        </p:nvSpPr>
        <p:spPr>
          <a:xfrm>
            <a:off x="404328" y="980728"/>
            <a:ext cx="8416144" cy="960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Potentially </a:t>
            </a:r>
            <a:r>
              <a:rPr lang="en-US" altLang="ko-KR" sz="2000" dirty="0" smtClean="0">
                <a:latin typeface="Times New Roman" panose="02020603050405020304" pitchFamily="18" charset="0"/>
                <a:cs typeface="Times New Roman" panose="02020603050405020304" pitchFamily="18" charset="0"/>
              </a:rPr>
              <a:t>Harvestable: Generate controlled videos with Specific Features</a:t>
            </a:r>
          </a:p>
          <a:p>
            <a:pPr marL="742950" lvl="1"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Ex. High tone / pitch, </a:t>
            </a:r>
            <a:r>
              <a:rPr lang="en-US" altLang="ko-KR" sz="2000" dirty="0">
                <a:latin typeface="Times New Roman" panose="02020603050405020304" pitchFamily="18" charset="0"/>
                <a:cs typeface="Times New Roman" panose="02020603050405020304" pitchFamily="18" charset="0"/>
              </a:rPr>
              <a:t>b</a:t>
            </a:r>
            <a:r>
              <a:rPr lang="en-US" altLang="ko-KR" sz="2000" dirty="0" smtClean="0">
                <a:latin typeface="Times New Roman" panose="02020603050405020304" pitchFamily="18" charset="0"/>
                <a:cs typeface="Times New Roman" panose="02020603050405020304" pitchFamily="18" charset="0"/>
              </a:rPr>
              <a:t>ig </a:t>
            </a:r>
            <a:r>
              <a:rPr lang="en-US" altLang="ko-KR" sz="2000" dirty="0">
                <a:latin typeface="Times New Roman" panose="02020603050405020304" pitchFamily="18" charset="0"/>
                <a:cs typeface="Times New Roman" panose="02020603050405020304" pitchFamily="18" charset="0"/>
              </a:rPr>
              <a:t>mouth, </a:t>
            </a:r>
            <a:r>
              <a:rPr lang="en-US" altLang="ko-KR" sz="2000" dirty="0" smtClean="0">
                <a:latin typeface="Times New Roman" panose="02020603050405020304" pitchFamily="18" charset="0"/>
                <a:cs typeface="Times New Roman" panose="02020603050405020304" pitchFamily="18" charset="0"/>
              </a:rPr>
              <a:t>moving eyebrow, </a:t>
            </a:r>
            <a:r>
              <a:rPr lang="en-US" altLang="ko-KR" sz="2000" dirty="0">
                <a:latin typeface="Times New Roman" panose="02020603050405020304" pitchFamily="18" charset="0"/>
                <a:cs typeface="Times New Roman" panose="02020603050405020304" pitchFamily="18" charset="0"/>
              </a:rPr>
              <a:t>etc.</a:t>
            </a:r>
          </a:p>
        </p:txBody>
      </p:sp>
    </p:spTree>
    <p:extLst>
      <p:ext uri="{BB962C8B-B14F-4D97-AF65-F5344CB8AC3E}">
        <p14:creationId xmlns:p14="http://schemas.microsoft.com/office/powerpoint/2010/main" val="16596118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24</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579967"/>
          </a:xfrm>
          <a:prstGeom prst="rect">
            <a:avLst/>
          </a:prstGeom>
        </p:spPr>
        <p:txBody>
          <a:bodyPr wrap="square">
            <a:spAutoFit/>
          </a:bodyPr>
          <a:lstStyle/>
          <a:p>
            <a:pPr>
              <a:lnSpc>
                <a:spcPct val="150000"/>
              </a:lnSpc>
            </a:pPr>
            <a:r>
              <a:rPr lang="en-US" altLang="ko-KR" sz="2400" b="1" dirty="0">
                <a:solidFill>
                  <a:prstClr val="black"/>
                </a:solidFill>
                <a:latin typeface="Times New Roman" panose="02020603050405020304" pitchFamily="18" charset="0"/>
                <a:cs typeface="Times New Roman" panose="02020603050405020304" pitchFamily="18" charset="0"/>
              </a:rPr>
              <a:t>Changing face age with GANs</a:t>
            </a:r>
          </a:p>
        </p:txBody>
      </p:sp>
      <p:sp>
        <p:nvSpPr>
          <p:cNvPr id="7" name="직사각형 6"/>
          <p:cNvSpPr/>
          <p:nvPr/>
        </p:nvSpPr>
        <p:spPr>
          <a:xfrm>
            <a:off x="5534167" y="6125519"/>
            <a:ext cx="4572000" cy="230832"/>
          </a:xfrm>
          <a:prstGeom prst="rect">
            <a:avLst/>
          </a:prstGeom>
        </p:spPr>
        <p:txBody>
          <a:bodyPr>
            <a:spAutoFit/>
          </a:bodyPr>
          <a:lstStyle/>
          <a:p>
            <a:r>
              <a:rPr lang="en-US" altLang="ko-KR" sz="900" dirty="0">
                <a:latin typeface="Arial" charset="0"/>
                <a:ea typeface="Arial" charset="0"/>
                <a:cs typeface="Arial" charset="0"/>
                <a:hlinkClick r:id="rId2"/>
              </a:rPr>
              <a:t>https://grail.cs.washington.edu/projects/AudioToObama/</a:t>
            </a:r>
            <a:endParaRPr lang="ko-KR" altLang="en-US" sz="900" dirty="0">
              <a:latin typeface="Arial" charset="0"/>
              <a:ea typeface="Arial" charset="0"/>
              <a:cs typeface="Arial" charset="0"/>
            </a:endParaRPr>
          </a:p>
        </p:txBody>
      </p:sp>
      <p:sp>
        <p:nvSpPr>
          <p:cNvPr id="8"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Potentially </a:t>
            </a:r>
            <a:r>
              <a:rPr lang="en-US" altLang="ko-KR" sz="2000" dirty="0" smtClean="0">
                <a:latin typeface="Times New Roman" panose="02020603050405020304" pitchFamily="18" charset="0"/>
                <a:cs typeface="Times New Roman" panose="02020603050405020304" pitchFamily="18" charset="0"/>
              </a:rPr>
              <a:t>Harvestable: Generate controlled videos by adjusting age features</a:t>
            </a:r>
          </a:p>
        </p:txBody>
      </p:sp>
      <p:pic>
        <p:nvPicPr>
          <p:cNvPr id="1026" name="Picture 2" descr="https://cdn-images-1.medium.com/max/800/0*9vUvjRtd73Ed467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560" y="2295526"/>
            <a:ext cx="71628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0421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85101"/>
            <a:ext cx="9147524" cy="1440160"/>
          </a:xfrm>
          <a:prstGeom prst="rect">
            <a:avLst/>
          </a:prstGeom>
          <a:gradFill flip="none" rotWithShape="1">
            <a:gsLst>
              <a:gs pos="100000">
                <a:schemeClr val="bg1">
                  <a:lumMod val="0"/>
                  <a:lumOff val="100000"/>
                </a:schemeClr>
              </a:gs>
              <a:gs pos="77000">
                <a:schemeClr val="accent2">
                  <a:lumMod val="20000"/>
                  <a:lumOff val="80000"/>
                </a:schemeClr>
              </a:gs>
              <a:gs pos="45000">
                <a:schemeClr val="accent2">
                  <a:lumMod val="20000"/>
                  <a:lumOff val="80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25</a:t>
            </a:fld>
            <a:endParaRPr lang="ko-KR" altLang="en-US" dirty="0"/>
          </a:p>
        </p:txBody>
      </p:sp>
      <p:sp>
        <p:nvSpPr>
          <p:cNvPr id="9" name="직사각형 8"/>
          <p:cNvSpPr/>
          <p:nvPr/>
        </p:nvSpPr>
        <p:spPr>
          <a:xfrm>
            <a:off x="-179614" y="2895346"/>
            <a:ext cx="9192985" cy="661207"/>
          </a:xfrm>
          <a:prstGeom prst="rect">
            <a:avLst/>
          </a:prstGeom>
        </p:spPr>
        <p:txBody>
          <a:bodyPr wrap="square">
            <a:spAutoFit/>
          </a:bodyPr>
          <a:lstStyle/>
          <a:p>
            <a:pPr lvl="1" algn="r">
              <a:lnSpc>
                <a:spcPct val="150000"/>
              </a:lnSpc>
            </a:pPr>
            <a:r>
              <a:rPr lang="en-US" altLang="ko-KR" sz="2800" b="1" dirty="0" smtClean="0">
                <a:solidFill>
                  <a:prstClr val="black"/>
                </a:solidFill>
                <a:latin typeface="Times New Roman" panose="02020603050405020304" pitchFamily="18" charset="0"/>
                <a:cs typeface="Times New Roman" panose="02020603050405020304" pitchFamily="18" charset="0"/>
              </a:rPr>
              <a:t>Concluding Remarks</a:t>
            </a:r>
            <a:endParaRPr lang="en-US" altLang="ko-KR" sz="28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979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26</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144085"/>
            <a:ext cx="8219256" cy="620619"/>
          </a:xfrm>
          <a:prstGeom prst="rect">
            <a:avLst/>
          </a:prstGeom>
        </p:spPr>
        <p:txBody>
          <a:bodyPr wrap="square">
            <a:spAutoFit/>
          </a:bodyPr>
          <a:lstStyle/>
          <a:p>
            <a:pPr>
              <a:lnSpc>
                <a:spcPct val="150000"/>
              </a:lnSpc>
            </a:pPr>
            <a:r>
              <a:rPr lang="en-US" altLang="ko-KR" sz="2600" b="1" dirty="0">
                <a:solidFill>
                  <a:prstClr val="black"/>
                </a:solidFill>
                <a:latin typeface="Times New Roman" panose="02020603050405020304" pitchFamily="18" charset="0"/>
                <a:cs typeface="Times New Roman" panose="02020603050405020304" pitchFamily="18" charset="0"/>
              </a:rPr>
              <a:t>Methodology is Important only for Important Question</a:t>
            </a:r>
          </a:p>
        </p:txBody>
      </p:sp>
      <p:sp>
        <p:nvSpPr>
          <p:cNvPr id="7" name="TextBox 7"/>
          <p:cNvSpPr txBox="1"/>
          <p:nvPr/>
        </p:nvSpPr>
        <p:spPr>
          <a:xfrm>
            <a:off x="404328" y="980728"/>
            <a:ext cx="8282472" cy="498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No research methodology can save the poor research question</a:t>
            </a:r>
            <a:r>
              <a:rPr lang="en-US" altLang="ko-KR" sz="2000" dirty="0" smtClean="0">
                <a:latin typeface="Times New Roman" panose="02020603050405020304" pitchFamily="18" charset="0"/>
                <a:cs typeface="Times New Roman" panose="02020603050405020304" pitchFamily="18" charset="0"/>
              </a:rPr>
              <a:t>.</a:t>
            </a:r>
            <a:endParaRPr lang="en-US" altLang="ko-KR" sz="2000" dirty="0">
              <a:latin typeface="Times New Roman" panose="02020603050405020304" pitchFamily="18" charset="0"/>
              <a:cs typeface="Times New Roman" panose="02020603050405020304" pitchFamily="18" charset="0"/>
            </a:endParaRPr>
          </a:p>
        </p:txBody>
      </p:sp>
      <p:sp>
        <p:nvSpPr>
          <p:cNvPr id="8" name="직사각형 7"/>
          <p:cNvSpPr/>
          <p:nvPr/>
        </p:nvSpPr>
        <p:spPr>
          <a:xfrm>
            <a:off x="1259632" y="5949280"/>
            <a:ext cx="7416824" cy="230832"/>
          </a:xfrm>
          <a:prstGeom prst="rect">
            <a:avLst/>
          </a:prstGeom>
          <a:solidFill>
            <a:schemeClr val="bg1"/>
          </a:solidFill>
        </p:spPr>
        <p:txBody>
          <a:bodyPr wrap="square">
            <a:spAutoFit/>
          </a:bodyPr>
          <a:lstStyle/>
          <a:p>
            <a:r>
              <a:rPr lang="en-US" altLang="ko-KR" sz="900" dirty="0" smtClean="0">
                <a:solidFill>
                  <a:srgbClr val="222222"/>
                </a:solidFill>
                <a:latin typeface="Arial" panose="020B0604020202020204" pitchFamily="34" charset="0"/>
              </a:rPr>
              <a:t>Rai</a:t>
            </a:r>
            <a:r>
              <a:rPr lang="en-US" altLang="ko-KR" sz="900" dirty="0">
                <a:solidFill>
                  <a:srgbClr val="222222"/>
                </a:solidFill>
                <a:latin typeface="Arial" panose="020B0604020202020204" pitchFamily="34" charset="0"/>
              </a:rPr>
              <a:t>, A., 2017. Editor's C</a:t>
            </a:r>
            <a:r>
              <a:rPr lang="en-US" altLang="ko-KR" sz="900" dirty="0" smtClean="0">
                <a:solidFill>
                  <a:srgbClr val="222222"/>
                </a:solidFill>
                <a:latin typeface="Arial" panose="020B0604020202020204" pitchFamily="34" charset="0"/>
              </a:rPr>
              <a:t>omments</a:t>
            </a:r>
            <a:r>
              <a:rPr lang="en-US" altLang="ko-KR" sz="900" dirty="0">
                <a:solidFill>
                  <a:srgbClr val="222222"/>
                </a:solidFill>
                <a:latin typeface="Arial" panose="020B0604020202020204" pitchFamily="34" charset="0"/>
              </a:rPr>
              <a:t>: </a:t>
            </a:r>
            <a:r>
              <a:rPr lang="en-US" altLang="ko-KR" sz="900" dirty="0" smtClean="0">
                <a:solidFill>
                  <a:srgbClr val="222222"/>
                </a:solidFill>
                <a:latin typeface="Arial" panose="020B0604020202020204" pitchFamily="34" charset="0"/>
              </a:rPr>
              <a:t>Avoiding Type </a:t>
            </a:r>
            <a:r>
              <a:rPr lang="en-US" altLang="ko-KR" sz="900" dirty="0">
                <a:solidFill>
                  <a:srgbClr val="222222"/>
                </a:solidFill>
                <a:latin typeface="Arial" panose="020B0604020202020204" pitchFamily="34" charset="0"/>
              </a:rPr>
              <a:t>III </a:t>
            </a:r>
            <a:r>
              <a:rPr lang="en-US" altLang="ko-KR" sz="900" dirty="0" smtClean="0">
                <a:solidFill>
                  <a:srgbClr val="222222"/>
                </a:solidFill>
                <a:latin typeface="Arial" panose="020B0604020202020204" pitchFamily="34" charset="0"/>
              </a:rPr>
              <a:t>Errors</a:t>
            </a:r>
            <a:r>
              <a:rPr lang="en-US" altLang="ko-KR" sz="900" dirty="0">
                <a:solidFill>
                  <a:srgbClr val="222222"/>
                </a:solidFill>
                <a:latin typeface="Arial" panose="020B0604020202020204" pitchFamily="34" charset="0"/>
              </a:rPr>
              <a:t>: </a:t>
            </a:r>
            <a:r>
              <a:rPr lang="en-US" altLang="ko-KR" sz="900" dirty="0" smtClean="0">
                <a:solidFill>
                  <a:srgbClr val="222222"/>
                </a:solidFill>
                <a:latin typeface="Arial" panose="020B0604020202020204" pitchFamily="34" charset="0"/>
              </a:rPr>
              <a:t>Formulating </a:t>
            </a:r>
            <a:r>
              <a:rPr lang="en-US" altLang="ko-KR" sz="900" dirty="0">
                <a:solidFill>
                  <a:srgbClr val="222222"/>
                </a:solidFill>
                <a:latin typeface="Arial" panose="020B0604020202020204" pitchFamily="34" charset="0"/>
              </a:rPr>
              <a:t>IS </a:t>
            </a:r>
            <a:r>
              <a:rPr lang="en-US" altLang="ko-KR" sz="900" dirty="0" smtClean="0">
                <a:solidFill>
                  <a:srgbClr val="222222"/>
                </a:solidFill>
                <a:latin typeface="Arial" panose="020B0604020202020204" pitchFamily="34" charset="0"/>
              </a:rPr>
              <a:t>Research Problems </a:t>
            </a:r>
            <a:r>
              <a:rPr lang="en-US" altLang="ko-KR" sz="900" dirty="0">
                <a:solidFill>
                  <a:srgbClr val="222222"/>
                </a:solidFill>
                <a:latin typeface="Arial" panose="020B0604020202020204" pitchFamily="34" charset="0"/>
              </a:rPr>
              <a:t>that </a:t>
            </a:r>
            <a:r>
              <a:rPr lang="en-US" altLang="ko-KR" sz="900" dirty="0" smtClean="0">
                <a:solidFill>
                  <a:srgbClr val="222222"/>
                </a:solidFill>
                <a:latin typeface="Arial" panose="020B0604020202020204" pitchFamily="34" charset="0"/>
              </a:rPr>
              <a:t>Matter</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MIS Quarterly</a:t>
            </a:r>
            <a:r>
              <a:rPr lang="en-US" altLang="ko-KR" sz="900" dirty="0">
                <a:solidFill>
                  <a:srgbClr val="222222"/>
                </a:solidFill>
                <a:latin typeface="Arial" panose="020B0604020202020204" pitchFamily="34" charset="0"/>
              </a:rPr>
              <a:t>, 41(2), </a:t>
            </a:r>
            <a:r>
              <a:rPr lang="en-US" altLang="ko-KR" sz="900" dirty="0" err="1">
                <a:solidFill>
                  <a:srgbClr val="222222"/>
                </a:solidFill>
                <a:latin typeface="Arial" panose="020B0604020202020204" pitchFamily="34" charset="0"/>
              </a:rPr>
              <a:t>pp.iii</a:t>
            </a:r>
            <a:r>
              <a:rPr lang="en-US" altLang="ko-KR" sz="900" dirty="0">
                <a:solidFill>
                  <a:srgbClr val="222222"/>
                </a:solidFill>
                <a:latin typeface="Arial" panose="020B0604020202020204" pitchFamily="34" charset="0"/>
              </a:rPr>
              <a:t>-vii.</a:t>
            </a:r>
            <a:endParaRPr lang="ko-KR" altLang="en-US" sz="900" dirty="0"/>
          </a:p>
        </p:txBody>
      </p:sp>
      <p:sp>
        <p:nvSpPr>
          <p:cNvPr id="9" name="직사각형 8"/>
          <p:cNvSpPr/>
          <p:nvPr/>
        </p:nvSpPr>
        <p:spPr>
          <a:xfrm>
            <a:off x="899592" y="1844824"/>
            <a:ext cx="7560840" cy="3693319"/>
          </a:xfrm>
          <a:prstGeom prst="rect">
            <a:avLst/>
          </a:prstGeom>
        </p:spPr>
        <p:txBody>
          <a:bodyPr wrap="square">
            <a:spAutoFit/>
          </a:bodyPr>
          <a:lstStyle/>
          <a:p>
            <a:pPr>
              <a:lnSpc>
                <a:spcPct val="130000"/>
              </a:lnSpc>
            </a:pPr>
            <a:r>
              <a:rPr lang="en-US" altLang="ko-KR" dirty="0" smtClean="0">
                <a:latin typeface="Times New Roman" panose="02020603050405020304" pitchFamily="18" charset="0"/>
                <a:cs typeface="Times New Roman" panose="02020603050405020304" pitchFamily="18" charset="0"/>
              </a:rPr>
              <a:t>“Type III errors occur when a researcher answers the wrong question using the right methods. A lot of effort may be expended, a great deal of rigor may be applied, but coming up with the right answer to the wrong question does not create value.” (p. iii)</a:t>
            </a:r>
          </a:p>
          <a:p>
            <a:pPr>
              <a:lnSpc>
                <a:spcPct val="130000"/>
              </a:lnSpc>
            </a:pPr>
            <a:endParaRPr lang="en-US" altLang="ko-KR" sz="1400" dirty="0">
              <a:latin typeface="Times New Roman" panose="02020603050405020304" pitchFamily="18" charset="0"/>
              <a:cs typeface="Times New Roman" panose="02020603050405020304" pitchFamily="18" charset="0"/>
            </a:endParaRPr>
          </a:p>
          <a:p>
            <a:pPr>
              <a:lnSpc>
                <a:spcPct val="130000"/>
              </a:lnSpc>
            </a:pPr>
            <a:r>
              <a:rPr lang="en-US" altLang="ko-KR" dirty="0" smtClean="0">
                <a:latin typeface="Times New Roman" panose="02020603050405020304" pitchFamily="18" charset="0"/>
                <a:cs typeface="Times New Roman" panose="02020603050405020304" pitchFamily="18" charset="0"/>
              </a:rPr>
              <a:t>“An incomplete or imprecise answer to the right question can be a significant advance, while a complete and precise answer to the wrong question does not create value.” (p. vii)</a:t>
            </a:r>
          </a:p>
          <a:p>
            <a:pPr>
              <a:lnSpc>
                <a:spcPct val="130000"/>
              </a:lnSpc>
            </a:pPr>
            <a:endParaRPr lang="en-US" altLang="ko-KR" sz="2000" dirty="0" smtClean="0">
              <a:latin typeface="Times New Roman" panose="02020603050405020304" pitchFamily="18" charset="0"/>
              <a:cs typeface="Times New Roman" panose="02020603050405020304" pitchFamily="18" charset="0"/>
            </a:endParaRPr>
          </a:p>
          <a:p>
            <a:pPr algn="r">
              <a:lnSpc>
                <a:spcPct val="130000"/>
              </a:lnSpc>
            </a:pPr>
            <a:r>
              <a:rPr lang="en-US" altLang="ko-KR" sz="1600" dirty="0">
                <a:latin typeface="Times New Roman" panose="02020603050405020304" pitchFamily="18" charset="0"/>
                <a:cs typeface="Times New Roman" panose="02020603050405020304" pitchFamily="18" charset="0"/>
              </a:rPr>
              <a:t>- </a:t>
            </a:r>
            <a:r>
              <a:rPr lang="en-US" altLang="ko-KR" sz="1600" dirty="0" err="1" smtClean="0">
                <a:latin typeface="Times New Roman" panose="02020603050405020304" pitchFamily="18" charset="0"/>
                <a:cs typeface="Times New Roman" panose="02020603050405020304" pitchFamily="18" charset="0"/>
              </a:rPr>
              <a:t>Arun</a:t>
            </a:r>
            <a:r>
              <a:rPr lang="en-US" altLang="ko-KR" sz="1600" dirty="0" smtClean="0">
                <a:latin typeface="Times New Roman" panose="02020603050405020304" pitchFamily="18" charset="0"/>
                <a:cs typeface="Times New Roman" panose="02020603050405020304" pitchFamily="18" charset="0"/>
              </a:rPr>
              <a:t> Rai, Editor-in-Chief </a:t>
            </a:r>
            <a:r>
              <a:rPr lang="en-US" altLang="ko-KR" sz="1600" dirty="0">
                <a:latin typeface="Times New Roman" panose="02020603050405020304" pitchFamily="18" charset="0"/>
                <a:cs typeface="Times New Roman" panose="02020603050405020304" pitchFamily="18" charset="0"/>
              </a:rPr>
              <a:t>of </a:t>
            </a:r>
            <a:r>
              <a:rPr lang="en-US" altLang="ko-KR" sz="1600" i="1" dirty="0" smtClean="0">
                <a:latin typeface="Times New Roman" panose="02020603050405020304" pitchFamily="18" charset="0"/>
                <a:cs typeface="Times New Roman" panose="02020603050405020304" pitchFamily="18" charset="0"/>
              </a:rPr>
              <a:t>MIS Quarterly</a:t>
            </a:r>
            <a:endParaRPr lang="ko-KR" alt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28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4305290"/>
            <a:ext cx="4680520" cy="707886"/>
          </a:xfrm>
          <a:prstGeom prst="rect">
            <a:avLst/>
          </a:prstGeom>
          <a:noFill/>
          <a:ln>
            <a:noFill/>
          </a:ln>
        </p:spPr>
        <p:txBody>
          <a:bodyPr wrap="square" rtlCol="0">
            <a:spAutoFit/>
          </a:bodyPr>
          <a:lstStyle/>
          <a:p>
            <a:r>
              <a:rPr lang="ko-KR" altLang="en-US" sz="4000" spc="-150" dirty="0" smtClean="0">
                <a:solidFill>
                  <a:schemeClr val="bg1"/>
                </a:solidFill>
                <a:latin typeface="나눔명조" pitchFamily="18" charset="-127"/>
                <a:ea typeface="나눔명조" pitchFamily="18" charset="-127"/>
              </a:rPr>
              <a:t>감사합니다</a:t>
            </a:r>
            <a:r>
              <a:rPr lang="en-US" altLang="ko-KR" sz="4000" spc="-150" dirty="0" smtClean="0">
                <a:solidFill>
                  <a:schemeClr val="bg1"/>
                </a:solidFill>
                <a:latin typeface="나눔명조" pitchFamily="18" charset="-127"/>
                <a:ea typeface="나눔명조" pitchFamily="18" charset="-127"/>
              </a:rPr>
              <a:t>.</a:t>
            </a:r>
          </a:p>
        </p:txBody>
      </p:sp>
      <p:sp>
        <p:nvSpPr>
          <p:cNvPr id="6" name="직사각형 5"/>
          <p:cNvSpPr/>
          <p:nvPr/>
        </p:nvSpPr>
        <p:spPr>
          <a:xfrm>
            <a:off x="323528" y="332656"/>
            <a:ext cx="5760640" cy="47799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2">
                  <a:lumMod val="75000"/>
                </a:schemeClr>
              </a:solidFill>
            </a:endParaRPr>
          </a:p>
        </p:txBody>
      </p:sp>
      <p:sp>
        <p:nvSpPr>
          <p:cNvPr id="10" name="TextBox 9"/>
          <p:cNvSpPr txBox="1"/>
          <p:nvPr/>
        </p:nvSpPr>
        <p:spPr>
          <a:xfrm>
            <a:off x="467544" y="825995"/>
            <a:ext cx="5472608" cy="3185487"/>
          </a:xfrm>
          <a:prstGeom prst="rect">
            <a:avLst/>
          </a:prstGeom>
          <a:noFill/>
          <a:ln>
            <a:noFill/>
          </a:ln>
        </p:spPr>
        <p:txBody>
          <a:bodyPr wrap="square" rtlCol="0">
            <a:spAutoFit/>
          </a:bodyPr>
          <a:lstStyle/>
          <a:p>
            <a:pPr algn="r"/>
            <a:endParaRPr lang="en-US" altLang="ko-KR" sz="44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a:p>
            <a:pPr algn="r"/>
            <a:endParaRPr lang="en-US" altLang="ko-KR" sz="4400" spc="-150" dirty="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a:p>
            <a:pPr algn="r"/>
            <a:r>
              <a:rPr lang="en-US" altLang="ko-KR" sz="44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rPr>
              <a:t>Thank you </a:t>
            </a:r>
            <a:r>
              <a:rPr lang="en-US" altLang="ko-KR" sz="44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sym typeface="Wingdings"/>
              </a:rPr>
              <a:t></a:t>
            </a:r>
            <a:endParaRPr lang="en-US" altLang="ko-KR" sz="44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a:p>
            <a:pPr algn="r"/>
            <a:endParaRPr lang="en-US" altLang="ko-KR" sz="44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a:p>
            <a:pPr algn="r"/>
            <a:r>
              <a:rPr lang="en-US" altLang="ko-KR" sz="25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rPr>
              <a:t>Contact Info: </a:t>
            </a:r>
            <a:r>
              <a:rPr lang="en-US" altLang="ko-KR" sz="2500" spc="-150" dirty="0" err="1"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rPr>
              <a:t>quantic.jh@gmail.com</a:t>
            </a:r>
            <a:endParaRPr lang="en-US" altLang="ko-KR" sz="2500" spc="-150" dirty="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p:txBody>
      </p:sp>
      <p:sp>
        <p:nvSpPr>
          <p:cNvPr id="5" name="슬라이드 번호 개체 틀 4"/>
          <p:cNvSpPr>
            <a:spLocks noGrp="1"/>
          </p:cNvSpPr>
          <p:nvPr>
            <p:ph type="sldNum" sz="quarter" idx="12"/>
          </p:nvPr>
        </p:nvSpPr>
        <p:spPr/>
        <p:txBody>
          <a:bodyPr/>
          <a:lstStyle/>
          <a:p>
            <a:fld id="{46AD8A1D-F5E3-4971-B0EE-D6B8EE5A56B1}" type="slidenum">
              <a:rPr lang="ko-KR" altLang="en-US" smtClean="0"/>
              <a:pPr/>
              <a:t>27</a:t>
            </a:fld>
            <a:endParaRPr lang="ko-KR" altLang="en-US"/>
          </a:p>
        </p:txBody>
      </p:sp>
    </p:spTree>
    <p:extLst>
      <p:ext uri="{BB962C8B-B14F-4D97-AF65-F5344CB8AC3E}">
        <p14:creationId xmlns:p14="http://schemas.microsoft.com/office/powerpoint/2010/main" val="1713239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73069"/>
            <a:ext cx="9147524" cy="1440160"/>
          </a:xfrm>
          <a:prstGeom prst="rect">
            <a:avLst/>
          </a:prstGeom>
          <a:gradFill flip="none" rotWithShape="1">
            <a:gsLst>
              <a:gs pos="100000">
                <a:schemeClr val="bg1">
                  <a:lumMod val="0"/>
                  <a:lumOff val="100000"/>
                </a:schemeClr>
              </a:gs>
              <a:gs pos="77000">
                <a:schemeClr val="accent1">
                  <a:lumMod val="10000"/>
                  <a:lumOff val="90000"/>
                </a:schemeClr>
              </a:gs>
              <a:gs pos="45000">
                <a:schemeClr val="accent1">
                  <a:lumMod val="15000"/>
                  <a:lumOff val="85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28</a:t>
            </a:fld>
            <a:endParaRPr lang="ko-KR" altLang="en-US" dirty="0"/>
          </a:p>
        </p:txBody>
      </p:sp>
      <p:sp>
        <p:nvSpPr>
          <p:cNvPr id="6" name="직사각형 5"/>
          <p:cNvSpPr/>
          <p:nvPr/>
        </p:nvSpPr>
        <p:spPr>
          <a:xfrm>
            <a:off x="-3525" y="2895480"/>
            <a:ext cx="9041507" cy="701859"/>
          </a:xfrm>
          <a:prstGeom prst="rect">
            <a:avLst/>
          </a:prstGeom>
        </p:spPr>
        <p:txBody>
          <a:bodyPr wrap="square">
            <a:spAutoFit/>
          </a:bodyPr>
          <a:lstStyle/>
          <a:p>
            <a:pPr lvl="1" algn="r">
              <a:lnSpc>
                <a:spcPct val="150000"/>
              </a:lnSpc>
            </a:pPr>
            <a:r>
              <a:rPr lang="en-US" altLang="ko-KR" sz="3000" b="1" dirty="0" smtClean="0">
                <a:solidFill>
                  <a:prstClr val="black"/>
                </a:solidFill>
                <a:latin typeface="Times New Roman" panose="02020603050405020304" pitchFamily="18" charset="0"/>
                <a:cs typeface="Times New Roman" panose="02020603050405020304" pitchFamily="18" charset="0"/>
              </a:rPr>
              <a:t>Appendix. Machine Learning for Causal Inference</a:t>
            </a:r>
            <a:endParaRPr lang="en-US" altLang="ko-KR" sz="30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559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29</a:t>
            </a:fld>
            <a:endParaRPr lang="ko-KR" altLang="en-US" dirty="0"/>
          </a:p>
        </p:txBody>
      </p:sp>
      <p:sp>
        <p:nvSpPr>
          <p:cNvPr id="4" name="직사각형 3"/>
          <p:cNvSpPr/>
          <p:nvPr/>
        </p:nvSpPr>
        <p:spPr>
          <a:xfrm>
            <a:off x="467544" y="144085"/>
            <a:ext cx="8219256" cy="620619"/>
          </a:xfrm>
          <a:prstGeom prst="rect">
            <a:avLst/>
          </a:prstGeom>
        </p:spPr>
        <p:txBody>
          <a:bodyPr wrap="square">
            <a:spAutoFit/>
          </a:bodyPr>
          <a:lstStyle/>
          <a:p>
            <a:pPr>
              <a:lnSpc>
                <a:spcPct val="150000"/>
              </a:lnSpc>
            </a:pPr>
            <a:r>
              <a:rPr lang="en-US" altLang="ko-KR" sz="2600" b="1" dirty="0">
                <a:solidFill>
                  <a:prstClr val="black"/>
                </a:solidFill>
                <a:latin typeface="Times New Roman" panose="02020603050405020304" pitchFamily="18" charset="0"/>
                <a:cs typeface="Times New Roman" panose="02020603050405020304" pitchFamily="18" charset="0"/>
              </a:rPr>
              <a:t>Machine Learning for Causal </a:t>
            </a:r>
            <a:r>
              <a:rPr lang="en-US" altLang="ko-KR" sz="2600" b="1" dirty="0" smtClean="0">
                <a:solidFill>
                  <a:prstClr val="black"/>
                </a:solidFill>
                <a:latin typeface="Times New Roman" panose="02020603050405020304" pitchFamily="18" charset="0"/>
                <a:cs typeface="Times New Roman" panose="02020603050405020304" pitchFamily="18" charset="0"/>
              </a:rPr>
              <a:t>Inference</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4328" y="2613466"/>
            <a:ext cx="8291264" cy="31393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“In </a:t>
            </a:r>
            <a:r>
              <a:rPr lang="en-US" altLang="ko-KR" sz="2000" dirty="0">
                <a:latin typeface="Times New Roman" panose="02020603050405020304" pitchFamily="18" charset="0"/>
                <a:cs typeface="Times New Roman" panose="02020603050405020304" pitchFamily="18" charset="0"/>
              </a:rPr>
              <a:t>another category of applications, the key object of interest is actually a parameter </a:t>
            </a:r>
            <a:r>
              <a:rPr lang="en-US" altLang="ko-KR" sz="2000" i="1" dirty="0">
                <a:latin typeface="Times New Roman" panose="02020603050405020304" pitchFamily="18" charset="0"/>
                <a:cs typeface="Times New Roman" panose="02020603050405020304" pitchFamily="18" charset="0"/>
              </a:rPr>
              <a:t>β</a:t>
            </a:r>
            <a:r>
              <a:rPr lang="en-US" altLang="ko-KR" sz="2000" dirty="0">
                <a:latin typeface="Times New Roman" panose="02020603050405020304" pitchFamily="18" charset="0"/>
                <a:cs typeface="Times New Roman" panose="02020603050405020304" pitchFamily="18" charset="0"/>
              </a:rPr>
              <a:t>, but the inference procedures (often implicitly) contain a prediction task.”</a:t>
            </a:r>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Mullainathan </a:t>
            </a:r>
            <a:r>
              <a:rPr lang="en-US" altLang="ko-KR" dirty="0">
                <a:latin typeface="Times New Roman" panose="02020603050405020304" pitchFamily="18" charset="0"/>
                <a:cs typeface="Times New Roman" panose="02020603050405020304" pitchFamily="18" charset="0"/>
              </a:rPr>
              <a:t>and </a:t>
            </a:r>
            <a:r>
              <a:rPr lang="en-US" altLang="ko-KR" dirty="0" err="1" smtClean="0">
                <a:latin typeface="Times New Roman" panose="02020603050405020304" pitchFamily="18" charset="0"/>
                <a:cs typeface="Times New Roman" panose="02020603050405020304" pitchFamily="18" charset="0"/>
              </a:rPr>
              <a:t>Spiess</a:t>
            </a:r>
            <a:r>
              <a:rPr lang="en-US" altLang="ko-KR" dirty="0" smtClean="0">
                <a:latin typeface="Times New Roman" panose="02020603050405020304" pitchFamily="18" charset="0"/>
                <a:cs typeface="Times New Roman" panose="02020603050405020304" pitchFamily="18" charset="0"/>
              </a:rPr>
              <a:t> 2017, p. 88)</a:t>
            </a:r>
          </a:p>
          <a:p>
            <a:pPr marL="742950" lvl="1" indent="-285750">
              <a:lnSpc>
                <a:spcPct val="150000"/>
              </a:lnSpc>
              <a:buFont typeface="Wingdings" panose="05000000000000000000" pitchFamily="2" charset="2"/>
              <a:buChar char="Ø"/>
            </a:pPr>
            <a:r>
              <a:rPr lang="en-US" altLang="ko-KR" dirty="0" smtClean="0">
                <a:latin typeface="Times New Roman" panose="02020603050405020304" pitchFamily="18" charset="0"/>
                <a:cs typeface="Times New Roman" panose="02020603050405020304" pitchFamily="18" charset="0"/>
              </a:rPr>
              <a:t>“For </a:t>
            </a:r>
            <a:r>
              <a:rPr lang="en-US" altLang="ko-KR" dirty="0">
                <a:latin typeface="Times New Roman" panose="02020603050405020304" pitchFamily="18" charset="0"/>
                <a:cs typeface="Times New Roman" panose="02020603050405020304" pitchFamily="18" charset="0"/>
              </a:rPr>
              <a:t>example, </a:t>
            </a:r>
            <a:r>
              <a:rPr lang="en-US" altLang="ko-KR" dirty="0" smtClean="0">
                <a:latin typeface="Times New Roman" panose="02020603050405020304" pitchFamily="18" charset="0"/>
                <a:cs typeface="Times New Roman" panose="02020603050405020304" pitchFamily="18" charset="0"/>
              </a:rPr>
              <a:t>(1) the </a:t>
            </a:r>
            <a:r>
              <a:rPr lang="en-US" altLang="ko-KR" dirty="0">
                <a:latin typeface="Times New Roman" panose="02020603050405020304" pitchFamily="18" charset="0"/>
                <a:cs typeface="Times New Roman" panose="02020603050405020304" pitchFamily="18" charset="0"/>
              </a:rPr>
              <a:t>first stage of a linear instrumental variables </a:t>
            </a:r>
            <a:r>
              <a:rPr lang="en-US" altLang="ko-KR" dirty="0" smtClean="0">
                <a:latin typeface="Times New Roman" panose="02020603050405020304" pitchFamily="18" charset="0"/>
                <a:cs typeface="Times New Roman" panose="02020603050405020304" pitchFamily="18" charset="0"/>
              </a:rPr>
              <a:t>regression is </a:t>
            </a:r>
            <a:r>
              <a:rPr lang="en-US" altLang="ko-KR" dirty="0">
                <a:latin typeface="Times New Roman" panose="02020603050405020304" pitchFamily="18" charset="0"/>
                <a:cs typeface="Times New Roman" panose="02020603050405020304" pitchFamily="18" charset="0"/>
              </a:rPr>
              <a:t>effectively prediction. The same is true when </a:t>
            </a:r>
            <a:r>
              <a:rPr lang="en-US" altLang="ko-KR" dirty="0" smtClean="0">
                <a:latin typeface="Times New Roman" panose="02020603050405020304" pitchFamily="18" charset="0"/>
                <a:cs typeface="Times New Roman" panose="02020603050405020304" pitchFamily="18" charset="0"/>
              </a:rPr>
              <a:t>(2) estimating heterogeneous treatment </a:t>
            </a:r>
            <a:r>
              <a:rPr lang="en-US" altLang="ko-KR" dirty="0">
                <a:latin typeface="Times New Roman" panose="02020603050405020304" pitchFamily="18" charset="0"/>
                <a:cs typeface="Times New Roman" panose="02020603050405020304" pitchFamily="18" charset="0"/>
              </a:rPr>
              <a:t>effects, testing for effects on multiple outcomes in experiments, </a:t>
            </a:r>
            <a:r>
              <a:rPr lang="en-US" altLang="ko-KR" dirty="0" smtClean="0">
                <a:latin typeface="Times New Roman" panose="02020603050405020304" pitchFamily="18" charset="0"/>
                <a:cs typeface="Times New Roman" panose="02020603050405020304" pitchFamily="18" charset="0"/>
              </a:rPr>
              <a:t>and (3) flexibly </a:t>
            </a:r>
            <a:r>
              <a:rPr lang="en-US" altLang="ko-KR" dirty="0">
                <a:latin typeface="Times New Roman" panose="02020603050405020304" pitchFamily="18" charset="0"/>
                <a:cs typeface="Times New Roman" panose="02020603050405020304" pitchFamily="18" charset="0"/>
              </a:rPr>
              <a:t>controlling for observed confounders</a:t>
            </a:r>
            <a:r>
              <a:rPr lang="en-US" altLang="ko-KR" dirty="0" smtClean="0">
                <a:latin typeface="Times New Roman" panose="02020603050405020304" pitchFamily="18" charset="0"/>
                <a:cs typeface="Times New Roman" panose="02020603050405020304" pitchFamily="18" charset="0"/>
              </a:rPr>
              <a:t>.”</a:t>
            </a:r>
          </a:p>
        </p:txBody>
      </p:sp>
      <p:cxnSp>
        <p:nvCxnSpPr>
          <p:cNvPr id="12" name="직선 연결선 11"/>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1177280" y="6011996"/>
            <a:ext cx="7571184" cy="230832"/>
          </a:xfrm>
          <a:prstGeom prst="rect">
            <a:avLst/>
          </a:prstGeom>
        </p:spPr>
        <p:txBody>
          <a:bodyPr wrap="square">
            <a:spAutoFit/>
          </a:bodyPr>
          <a:lstStyle/>
          <a:p>
            <a:r>
              <a:rPr lang="en-US" altLang="ko-KR" sz="900" dirty="0" smtClean="0">
                <a:solidFill>
                  <a:srgbClr val="222222"/>
                </a:solidFill>
                <a:latin typeface="Arial" panose="020B0604020202020204" pitchFamily="34" charset="0"/>
              </a:rPr>
              <a:t>Mullainathan</a:t>
            </a:r>
            <a:r>
              <a:rPr lang="en-US" altLang="ko-KR" sz="900" dirty="0">
                <a:solidFill>
                  <a:srgbClr val="222222"/>
                </a:solidFill>
                <a:latin typeface="Arial" panose="020B0604020202020204" pitchFamily="34" charset="0"/>
              </a:rPr>
              <a:t>, S. and </a:t>
            </a:r>
            <a:r>
              <a:rPr lang="en-US" altLang="ko-KR" sz="900" dirty="0" err="1">
                <a:solidFill>
                  <a:srgbClr val="222222"/>
                </a:solidFill>
                <a:latin typeface="Arial" panose="020B0604020202020204" pitchFamily="34" charset="0"/>
              </a:rPr>
              <a:t>Spiess</a:t>
            </a:r>
            <a:r>
              <a:rPr lang="en-US" altLang="ko-KR" sz="900" dirty="0">
                <a:solidFill>
                  <a:srgbClr val="222222"/>
                </a:solidFill>
                <a:latin typeface="Arial" panose="020B0604020202020204" pitchFamily="34" charset="0"/>
              </a:rPr>
              <a:t>, J., 2017. Machine </a:t>
            </a:r>
            <a:r>
              <a:rPr lang="en-US" altLang="ko-KR" sz="900" dirty="0" smtClean="0">
                <a:solidFill>
                  <a:srgbClr val="222222"/>
                </a:solidFill>
                <a:latin typeface="Arial" panose="020B0604020202020204" pitchFamily="34" charset="0"/>
              </a:rPr>
              <a:t>Learning</a:t>
            </a:r>
            <a:r>
              <a:rPr lang="en-US" altLang="ko-KR" sz="900" dirty="0">
                <a:solidFill>
                  <a:srgbClr val="222222"/>
                </a:solidFill>
                <a:latin typeface="Arial" panose="020B0604020202020204" pitchFamily="34" charset="0"/>
              </a:rPr>
              <a:t>: </a:t>
            </a:r>
            <a:r>
              <a:rPr lang="en-US" altLang="ko-KR" sz="900" dirty="0" smtClean="0">
                <a:solidFill>
                  <a:srgbClr val="222222"/>
                </a:solidFill>
                <a:latin typeface="Arial" panose="020B0604020202020204" pitchFamily="34" charset="0"/>
              </a:rPr>
              <a:t>An Applied Econometric Approach</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Journal of Economic Perspectives</a:t>
            </a:r>
            <a:r>
              <a:rPr lang="en-US" altLang="ko-KR" sz="900" dirty="0">
                <a:solidFill>
                  <a:srgbClr val="222222"/>
                </a:solidFill>
                <a:latin typeface="Arial" panose="020B0604020202020204" pitchFamily="34" charset="0"/>
              </a:rPr>
              <a:t>, 31(2), pp.87-106.</a:t>
            </a:r>
            <a:endParaRPr lang="ko-KR" altLang="en-US" sz="900" dirty="0"/>
          </a:p>
        </p:txBody>
      </p:sp>
      <p:pic>
        <p:nvPicPr>
          <p:cNvPr id="9" name="그림 8"/>
          <p:cNvPicPr>
            <a:picLocks noChangeAspect="1"/>
          </p:cNvPicPr>
          <p:nvPr/>
        </p:nvPicPr>
        <p:blipFill rotWithShape="1">
          <a:blip r:embed="rId3"/>
          <a:srcRect t="43461" r="22082" b="1"/>
          <a:stretch/>
        </p:blipFill>
        <p:spPr>
          <a:xfrm>
            <a:off x="755576" y="1287628"/>
            <a:ext cx="3096344" cy="1277276"/>
          </a:xfrm>
          <a:prstGeom prst="rect">
            <a:avLst/>
          </a:prstGeom>
        </p:spPr>
      </p:pic>
      <p:pic>
        <p:nvPicPr>
          <p:cNvPr id="13" name="그림 12"/>
          <p:cNvPicPr>
            <a:picLocks noChangeAspect="1"/>
          </p:cNvPicPr>
          <p:nvPr/>
        </p:nvPicPr>
        <p:blipFill rotWithShape="1">
          <a:blip r:embed="rId3"/>
          <a:srcRect t="3538" b="86724"/>
          <a:stretch/>
        </p:blipFill>
        <p:spPr>
          <a:xfrm>
            <a:off x="2915816" y="1057490"/>
            <a:ext cx="3816424" cy="211270"/>
          </a:xfrm>
          <a:prstGeom prst="rect">
            <a:avLst/>
          </a:prstGeom>
        </p:spPr>
      </p:pic>
      <p:sp>
        <p:nvSpPr>
          <p:cNvPr id="5" name="직사각형 4"/>
          <p:cNvSpPr/>
          <p:nvPr/>
        </p:nvSpPr>
        <p:spPr>
          <a:xfrm>
            <a:off x="3740639" y="2155558"/>
            <a:ext cx="1694695" cy="307777"/>
          </a:xfrm>
          <a:prstGeom prst="rect">
            <a:avLst/>
          </a:prstGeom>
        </p:spPr>
        <p:txBody>
          <a:bodyPr wrap="none">
            <a:spAutoFit/>
          </a:bodyPr>
          <a:lstStyle/>
          <a:p>
            <a:r>
              <a:rPr lang="en-US" altLang="ko-KR" sz="1400" dirty="0" smtClean="0">
                <a:latin typeface="Times New Roman" panose="02020603050405020304" pitchFamily="18" charset="0"/>
                <a:cs typeface="Times New Roman" panose="02020603050405020304" pitchFamily="18" charset="0"/>
              </a:rPr>
              <a:t>(Harvard University)</a:t>
            </a:r>
            <a:endParaRPr lang="ko-KR" altLang="en-US" sz="1400" dirty="0"/>
          </a:p>
        </p:txBody>
      </p:sp>
    </p:spTree>
    <p:extLst>
      <p:ext uri="{BB962C8B-B14F-4D97-AF65-F5344CB8AC3E}">
        <p14:creationId xmlns:p14="http://schemas.microsoft.com/office/powerpoint/2010/main" val="1868739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3</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144085"/>
            <a:ext cx="8219256" cy="784830"/>
          </a:xfrm>
          <a:prstGeom prst="rect">
            <a:avLst/>
          </a:prstGeom>
        </p:spPr>
        <p:txBody>
          <a:bodyPr wrap="square">
            <a:spAutoFit/>
          </a:bodyPr>
          <a:lstStyle/>
          <a:p>
            <a:pPr>
              <a:lnSpc>
                <a:spcPct val="150000"/>
              </a:lnSpc>
            </a:pPr>
            <a:r>
              <a:rPr lang="en-US" altLang="ko-KR" sz="3000" b="1" dirty="0" smtClean="0">
                <a:solidFill>
                  <a:prstClr val="black"/>
                </a:solidFill>
                <a:latin typeface="Times New Roman" panose="02020603050405020304" pitchFamily="18" charset="0"/>
                <a:cs typeface="Times New Roman" panose="02020603050405020304" pitchFamily="18" charset="0"/>
              </a:rPr>
              <a:t>Social Science Research with Video Analytics</a:t>
            </a:r>
            <a:endParaRPr lang="en-US" altLang="ko-KR" sz="3000" b="1" dirty="0">
              <a:solidFill>
                <a:prstClr val="black"/>
              </a:solidFill>
              <a:latin typeface="Times New Roman" panose="02020603050405020304" pitchFamily="18" charset="0"/>
              <a:cs typeface="Times New Roman" panose="02020603050405020304" pitchFamily="18" charset="0"/>
            </a:endParaRPr>
          </a:p>
        </p:txBody>
      </p:sp>
      <p:sp>
        <p:nvSpPr>
          <p:cNvPr id="7" name="직사각형 6"/>
          <p:cNvSpPr/>
          <p:nvPr/>
        </p:nvSpPr>
        <p:spPr>
          <a:xfrm>
            <a:off x="350217" y="1273944"/>
            <a:ext cx="8673861" cy="400110"/>
          </a:xfrm>
          <a:prstGeom prst="rect">
            <a:avLst/>
          </a:prstGeom>
        </p:spPr>
        <p:txBody>
          <a:bodyPr wrap="square">
            <a:spAutoFit/>
          </a:bodyPr>
          <a:lstStyle/>
          <a:p>
            <a:pPr>
              <a:buFont typeface="Arial" pitchFamily="34" charset="0"/>
              <a:buChar char="•"/>
            </a:pPr>
            <a:r>
              <a:rPr lang="en-US" altLang="ko-KR" sz="2000" dirty="0" smtClean="0">
                <a:latin typeface="Times New Roman" pitchFamily="18" charset="0"/>
                <a:cs typeface="Times New Roman" pitchFamily="18" charset="0"/>
              </a:rPr>
              <a:t> Social Science + Video Data                 Computer Science + Video Data</a:t>
            </a:r>
            <a:endParaRPr lang="en-US" altLang="ko-KR" sz="2000" dirty="0">
              <a:latin typeface="Times New Roman" charset="0"/>
              <a:ea typeface="Times New Roman" charset="0"/>
              <a:cs typeface="Times New Roman" charset="0"/>
            </a:endParaRPr>
          </a:p>
        </p:txBody>
      </p:sp>
      <p:sp>
        <p:nvSpPr>
          <p:cNvPr id="8" name="직사각형 7"/>
          <p:cNvSpPr/>
          <p:nvPr/>
        </p:nvSpPr>
        <p:spPr>
          <a:xfrm>
            <a:off x="355341" y="2137821"/>
            <a:ext cx="8291264" cy="346248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Computer scientist’s viewpoint</a:t>
            </a:r>
          </a:p>
          <a:p>
            <a:pPr lvl="1">
              <a:lnSpc>
                <a:spcPct val="150000"/>
              </a:lnSpc>
            </a:pPr>
            <a:r>
              <a:rPr lang="en-US" altLang="ko-KR" dirty="0">
                <a:latin typeface="Times New Roman" panose="02020603050405020304" pitchFamily="18" charset="0"/>
                <a:cs typeface="Times New Roman" panose="02020603050405020304" pitchFamily="18" charset="0"/>
              </a:rPr>
              <a:t>“In many prediction tasks, </a:t>
            </a:r>
            <a:r>
              <a:rPr lang="en-US" altLang="ko-KR" dirty="0">
                <a:solidFill>
                  <a:srgbClr val="C00000"/>
                </a:solidFill>
                <a:latin typeface="Times New Roman" panose="02020603050405020304" pitchFamily="18" charset="0"/>
                <a:cs typeface="Times New Roman" panose="02020603050405020304" pitchFamily="18" charset="0"/>
              </a:rPr>
              <a:t>causality plays no role</a:t>
            </a:r>
            <a:r>
              <a:rPr lang="en-US" altLang="ko-KR" dirty="0">
                <a:latin typeface="Times New Roman" panose="02020603050405020304" pitchFamily="18" charset="0"/>
                <a:cs typeface="Times New Roman" panose="02020603050405020304" pitchFamily="18" charset="0"/>
              </a:rPr>
              <a:t>... we do not care why a model makes good predictions; we just care that it does.” </a:t>
            </a:r>
            <a:endParaRPr lang="en-US" altLang="ko-KR" dirty="0" smtClean="0">
              <a:latin typeface="Times New Roman" panose="02020603050405020304" pitchFamily="18" charset="0"/>
              <a:cs typeface="Times New Roman" panose="02020603050405020304" pitchFamily="18" charset="0"/>
            </a:endParaRPr>
          </a:p>
          <a:p>
            <a:pPr lvl="1">
              <a:lnSpc>
                <a:spcPct val="150000"/>
              </a:lnSpc>
            </a:pPr>
            <a:endParaRPr lang="en-US" altLang="ko-KR" sz="1600" dirty="0">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sz="2000" dirty="0">
                <a:solidFill>
                  <a:schemeClr val="bg1">
                    <a:lumMod val="65000"/>
                  </a:schemeClr>
                </a:solidFill>
                <a:latin typeface="Times New Roman" panose="02020603050405020304" pitchFamily="18" charset="0"/>
                <a:cs typeface="Times New Roman" panose="02020603050405020304" pitchFamily="18" charset="0"/>
              </a:rPr>
              <a:t>Social scientist’s viewpoint</a:t>
            </a:r>
          </a:p>
          <a:p>
            <a:pPr lvl="1">
              <a:lnSpc>
                <a:spcPct val="150000"/>
              </a:lnSpc>
            </a:pPr>
            <a:r>
              <a:rPr lang="en-US" altLang="ko-KR" dirty="0">
                <a:solidFill>
                  <a:schemeClr val="bg1">
                    <a:lumMod val="65000"/>
                  </a:schemeClr>
                </a:solidFill>
                <a:latin typeface="Times New Roman" panose="02020603050405020304" pitchFamily="18" charset="0"/>
                <a:cs typeface="Times New Roman" panose="02020603050405020304" pitchFamily="18" charset="0"/>
              </a:rPr>
              <a:t>“Explanation tasks are fundamentally concerned with causality. Here, the goal is to use observed data to provide evidence in support or opposition of causal explanations.” </a:t>
            </a:r>
          </a:p>
        </p:txBody>
      </p:sp>
      <p:sp>
        <p:nvSpPr>
          <p:cNvPr id="10" name="직사각형 9"/>
          <p:cNvSpPr/>
          <p:nvPr/>
        </p:nvSpPr>
        <p:spPr>
          <a:xfrm>
            <a:off x="1394012" y="5986633"/>
            <a:ext cx="7398060" cy="553998"/>
          </a:xfrm>
          <a:prstGeom prst="rect">
            <a:avLst/>
          </a:prstGeom>
        </p:spPr>
        <p:txBody>
          <a:bodyPr wrap="square">
            <a:spAutoFit/>
          </a:bodyPr>
          <a:lstStyle/>
          <a:p>
            <a:pPr algn="r"/>
            <a:r>
              <a:rPr lang="en-US" altLang="ko-KR" sz="1000" dirty="0">
                <a:latin typeface="Times New Roman" charset="0"/>
                <a:ea typeface="Times New Roman" charset="0"/>
                <a:cs typeface="Times New Roman" charset="0"/>
              </a:rPr>
              <a:t>Wallach, H., 2018. Computational </a:t>
            </a:r>
            <a:r>
              <a:rPr lang="en-US" altLang="ko-KR" sz="1000" dirty="0" smtClean="0">
                <a:latin typeface="Times New Roman" charset="0"/>
                <a:ea typeface="Times New Roman" charset="0"/>
                <a:cs typeface="Times New Roman" charset="0"/>
              </a:rPr>
              <a:t>Social Science ≠ Computer Science + Social Data</a:t>
            </a:r>
            <a:r>
              <a:rPr lang="en-US" altLang="ko-KR" sz="1000" dirty="0">
                <a:latin typeface="Times New Roman" charset="0"/>
                <a:ea typeface="Times New Roman" charset="0"/>
                <a:cs typeface="Times New Roman" charset="0"/>
              </a:rPr>
              <a:t>. </a:t>
            </a:r>
            <a:r>
              <a:rPr lang="en-US" altLang="ko-KR" sz="1000" i="1" dirty="0">
                <a:latin typeface="Times New Roman" charset="0"/>
                <a:ea typeface="Times New Roman" charset="0"/>
                <a:cs typeface="Times New Roman" charset="0"/>
              </a:rPr>
              <a:t>Communications of the ACM</a:t>
            </a:r>
            <a:r>
              <a:rPr lang="en-US" altLang="ko-KR" sz="1000" dirty="0">
                <a:latin typeface="Times New Roman" charset="0"/>
                <a:ea typeface="Times New Roman" charset="0"/>
                <a:cs typeface="Times New Roman" charset="0"/>
              </a:rPr>
              <a:t>, 61(3), pp.42-44</a:t>
            </a:r>
            <a:r>
              <a:rPr lang="en-US" altLang="ko-KR" sz="1000" dirty="0" smtClean="0">
                <a:latin typeface="Times New Roman" charset="0"/>
                <a:ea typeface="Times New Roman" charset="0"/>
                <a:cs typeface="Times New Roman" charset="0"/>
              </a:rPr>
              <a:t>.</a:t>
            </a:r>
          </a:p>
          <a:p>
            <a:pPr algn="r"/>
            <a:r>
              <a:rPr lang="en-US" altLang="ko-KR" sz="1000" dirty="0" smtClean="0">
                <a:latin typeface="Times New Roman" charset="0"/>
                <a:ea typeface="Times New Roman" charset="0"/>
                <a:cs typeface="Times New Roman" charset="0"/>
              </a:rPr>
              <a:t>KAIST Summer Session Organized by </a:t>
            </a:r>
            <a:r>
              <a:rPr lang="en-US" altLang="ko-KR" sz="1000" dirty="0" err="1" smtClean="0">
                <a:latin typeface="Times New Roman" charset="0"/>
                <a:ea typeface="Times New Roman" charset="0"/>
                <a:cs typeface="Times New Roman" charset="0"/>
              </a:rPr>
              <a:t>Jiyong</a:t>
            </a:r>
            <a:r>
              <a:rPr lang="en-US" altLang="ko-KR" sz="1000" dirty="0" smtClean="0">
                <a:latin typeface="Times New Roman" charset="0"/>
                <a:ea typeface="Times New Roman" charset="0"/>
                <a:cs typeface="Times New Roman" charset="0"/>
              </a:rPr>
              <a:t> </a:t>
            </a:r>
            <a:r>
              <a:rPr lang="en-US" altLang="ko-KR" sz="1000" dirty="0">
                <a:latin typeface="Times New Roman" charset="0"/>
                <a:ea typeface="Times New Roman" charset="0"/>
                <a:cs typeface="Times New Roman" charset="0"/>
              </a:rPr>
              <a:t>Park(2018)</a:t>
            </a:r>
          </a:p>
          <a:p>
            <a:endParaRPr lang="ko-KR" altLang="en-US" sz="1000" dirty="0">
              <a:latin typeface="Times New Roman" charset="0"/>
              <a:ea typeface="Times New Roman" charset="0"/>
              <a:cs typeface="Times New Roman" charset="0"/>
            </a:endParaRPr>
          </a:p>
        </p:txBody>
      </p:sp>
      <p:pic>
        <p:nvPicPr>
          <p:cNvPr id="30722" name="Picture 2" descr="ot equal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989" y="1243618"/>
            <a:ext cx="770910" cy="48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1213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30</a:t>
            </a:fld>
            <a:endParaRPr lang="ko-KR" altLang="en-US" dirty="0"/>
          </a:p>
        </p:txBody>
      </p:sp>
      <p:sp>
        <p:nvSpPr>
          <p:cNvPr id="4" name="직사각형 3"/>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(1) Deep Instrument Variable (Deep IV)</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4328" y="980728"/>
            <a:ext cx="8291264" cy="26776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Instrument </a:t>
            </a:r>
            <a:r>
              <a:rPr lang="en-US" altLang="ko-KR" sz="2000" dirty="0">
                <a:latin typeface="Times New Roman" panose="02020603050405020304" pitchFamily="18" charset="0"/>
                <a:cs typeface="Times New Roman" panose="02020603050405020304" pitchFamily="18" charset="0"/>
              </a:rPr>
              <a:t>variables (IVs</a:t>
            </a:r>
            <a:r>
              <a:rPr lang="en-US" altLang="ko-KR" sz="2000" dirty="0" smtClean="0">
                <a:latin typeface="Times New Roman" panose="02020603050405020304" pitchFamily="18" charset="0"/>
                <a:cs typeface="Times New Roman" panose="02020603050405020304" pitchFamily="18" charset="0"/>
              </a:rPr>
              <a:t>) aim at isolating the exogenous variation from endogenous independent </a:t>
            </a:r>
            <a:r>
              <a:rPr lang="en-US" altLang="ko-KR" sz="2000" dirty="0">
                <a:latin typeface="Times New Roman" panose="02020603050405020304" pitchFamily="18" charset="0"/>
                <a:cs typeface="Times New Roman" panose="02020603050405020304" pitchFamily="18" charset="0"/>
              </a:rPr>
              <a:t>variables. This is basically prediction. </a:t>
            </a:r>
            <a:endParaRPr lang="en-US" altLang="ko-KR" dirty="0" smtClean="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ko-KR" dirty="0" smtClean="0">
                <a:latin typeface="Times New Roman" panose="02020603050405020304" pitchFamily="18" charset="0"/>
                <a:cs typeface="Times New Roman" panose="02020603050405020304" pitchFamily="18" charset="0"/>
              </a:rPr>
              <a:t>Improving the predictive power of IVs could mitigate weak instrument biases, leading to efficient and unbiased estimation.</a:t>
            </a:r>
          </a:p>
          <a:p>
            <a:pPr marL="742950" lvl="1" indent="-285750">
              <a:lnSpc>
                <a:spcPct val="150000"/>
              </a:lnSpc>
              <a:buFont typeface="Wingdings" panose="05000000000000000000" pitchFamily="2" charset="2"/>
              <a:buChar char="Ø"/>
            </a:pPr>
            <a:r>
              <a:rPr lang="en-US" altLang="ko-KR" dirty="0" smtClean="0">
                <a:latin typeface="Times New Roman" panose="02020603050405020304" pitchFamily="18" charset="0"/>
                <a:cs typeface="Times New Roman" panose="02020603050405020304" pitchFamily="18" charset="0"/>
              </a:rPr>
              <a:t>Hartford et al. (2017) propose the Deep IV framework, which is flexible (non-parametric) and effective for heterogeneity.</a:t>
            </a:r>
            <a:endParaRPr lang="en-US" altLang="ko-KR" dirty="0">
              <a:latin typeface="Times New Roman" panose="02020603050405020304" pitchFamily="18" charset="0"/>
              <a:cs typeface="Times New Roman" panose="02020603050405020304" pitchFamily="18" charset="0"/>
            </a:endParaRPr>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29" name="직사각형 28"/>
          <p:cNvSpPr/>
          <p:nvPr/>
        </p:nvSpPr>
        <p:spPr>
          <a:xfrm>
            <a:off x="1249288" y="6021288"/>
            <a:ext cx="7571184" cy="369332"/>
          </a:xfrm>
          <a:prstGeom prst="rect">
            <a:avLst/>
          </a:prstGeom>
        </p:spPr>
        <p:txBody>
          <a:bodyPr wrap="square">
            <a:spAutoFit/>
          </a:bodyPr>
          <a:lstStyle/>
          <a:p>
            <a:r>
              <a:rPr lang="en-US" altLang="ko-KR" sz="900" dirty="0" smtClean="0">
                <a:solidFill>
                  <a:srgbClr val="222222"/>
                </a:solidFill>
                <a:latin typeface="Arial" panose="020B0604020202020204" pitchFamily="34" charset="0"/>
              </a:rPr>
              <a:t>Hartford</a:t>
            </a:r>
            <a:r>
              <a:rPr lang="en-US" altLang="ko-KR" sz="900" dirty="0">
                <a:solidFill>
                  <a:srgbClr val="222222"/>
                </a:solidFill>
                <a:latin typeface="Arial" panose="020B0604020202020204" pitchFamily="34" charset="0"/>
              </a:rPr>
              <a:t>, J., Lewis, G., </a:t>
            </a:r>
            <a:r>
              <a:rPr lang="en-US" altLang="ko-KR" sz="900" dirty="0" err="1">
                <a:solidFill>
                  <a:srgbClr val="222222"/>
                </a:solidFill>
                <a:latin typeface="Arial" panose="020B0604020202020204" pitchFamily="34" charset="0"/>
              </a:rPr>
              <a:t>Leyton</a:t>
            </a:r>
            <a:r>
              <a:rPr lang="en-US" altLang="ko-KR" sz="900" dirty="0">
                <a:solidFill>
                  <a:srgbClr val="222222"/>
                </a:solidFill>
                <a:latin typeface="Arial" panose="020B0604020202020204" pitchFamily="34" charset="0"/>
              </a:rPr>
              <a:t>-Brown, K. and </a:t>
            </a:r>
            <a:r>
              <a:rPr lang="en-US" altLang="ko-KR" sz="900" dirty="0" err="1">
                <a:solidFill>
                  <a:srgbClr val="222222"/>
                </a:solidFill>
                <a:latin typeface="Arial" panose="020B0604020202020204" pitchFamily="34" charset="0"/>
              </a:rPr>
              <a:t>Taddy</a:t>
            </a:r>
            <a:r>
              <a:rPr lang="en-US" altLang="ko-KR" sz="900" dirty="0">
                <a:solidFill>
                  <a:srgbClr val="222222"/>
                </a:solidFill>
                <a:latin typeface="Arial" panose="020B0604020202020204" pitchFamily="34" charset="0"/>
              </a:rPr>
              <a:t>, M., </a:t>
            </a:r>
            <a:r>
              <a:rPr lang="en-US" altLang="ko-KR" sz="900" dirty="0" smtClean="0">
                <a:solidFill>
                  <a:srgbClr val="222222"/>
                </a:solidFill>
                <a:latin typeface="Arial" panose="020B0604020202020204" pitchFamily="34" charset="0"/>
              </a:rPr>
              <a:t>2017. </a:t>
            </a:r>
            <a:r>
              <a:rPr lang="en-US" altLang="ko-KR" sz="900" dirty="0">
                <a:solidFill>
                  <a:srgbClr val="222222"/>
                </a:solidFill>
                <a:latin typeface="Arial" panose="020B0604020202020204" pitchFamily="34" charset="0"/>
              </a:rPr>
              <a:t>Deep IV: A Flexible Approach for Counterfactual Prediction. In </a:t>
            </a:r>
            <a:r>
              <a:rPr lang="en-US" altLang="ko-KR" sz="900" i="1" dirty="0">
                <a:solidFill>
                  <a:srgbClr val="222222"/>
                </a:solidFill>
                <a:latin typeface="Arial" panose="020B0604020202020204" pitchFamily="34" charset="0"/>
              </a:rPr>
              <a:t>International Conference on Machine Learning </a:t>
            </a:r>
            <a:r>
              <a:rPr lang="en-US" altLang="ko-KR" sz="900" i="1" dirty="0" smtClean="0">
                <a:solidFill>
                  <a:srgbClr val="222222"/>
                </a:solidFill>
                <a:latin typeface="Arial" panose="020B0604020202020204" pitchFamily="34" charset="0"/>
              </a:rPr>
              <a:t>(ICML).</a:t>
            </a:r>
            <a:endParaRPr lang="ko-KR" altLang="en-US" sz="900" i="1" dirty="0"/>
          </a:p>
        </p:txBody>
      </p:sp>
      <p:pic>
        <p:nvPicPr>
          <p:cNvPr id="5" name="그림 4"/>
          <p:cNvPicPr>
            <a:picLocks noChangeAspect="1"/>
          </p:cNvPicPr>
          <p:nvPr/>
        </p:nvPicPr>
        <p:blipFill>
          <a:blip r:embed="rId3"/>
          <a:stretch>
            <a:fillRect/>
          </a:stretch>
        </p:blipFill>
        <p:spPr>
          <a:xfrm>
            <a:off x="4638876" y="3958152"/>
            <a:ext cx="4057850" cy="1803489"/>
          </a:xfrm>
          <a:prstGeom prst="rect">
            <a:avLst/>
          </a:prstGeom>
        </p:spPr>
      </p:pic>
      <p:pic>
        <p:nvPicPr>
          <p:cNvPr id="6" name="그림 5"/>
          <p:cNvPicPr>
            <a:picLocks noChangeAspect="1"/>
          </p:cNvPicPr>
          <p:nvPr/>
        </p:nvPicPr>
        <p:blipFill>
          <a:blip r:embed="rId4"/>
          <a:stretch>
            <a:fillRect/>
          </a:stretch>
        </p:blipFill>
        <p:spPr>
          <a:xfrm>
            <a:off x="467544" y="3791549"/>
            <a:ext cx="3855830" cy="2168581"/>
          </a:xfrm>
          <a:prstGeom prst="rect">
            <a:avLst/>
          </a:prstGeom>
        </p:spPr>
      </p:pic>
      <p:sp>
        <p:nvSpPr>
          <p:cNvPr id="30" name="직사각형 29"/>
          <p:cNvSpPr/>
          <p:nvPr/>
        </p:nvSpPr>
        <p:spPr>
          <a:xfrm>
            <a:off x="4650599" y="4269650"/>
            <a:ext cx="3138315" cy="64807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524316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31</a:t>
            </a:fld>
            <a:endParaRPr lang="ko-KR" altLang="en-US" dirty="0"/>
          </a:p>
        </p:txBody>
      </p:sp>
      <p:sp>
        <p:nvSpPr>
          <p:cNvPr id="4" name="직사각형 3"/>
          <p:cNvSpPr/>
          <p:nvPr/>
        </p:nvSpPr>
        <p:spPr>
          <a:xfrm>
            <a:off x="467544" y="144085"/>
            <a:ext cx="8219256" cy="620619"/>
          </a:xfrm>
          <a:prstGeom prst="rect">
            <a:avLst/>
          </a:prstGeom>
        </p:spPr>
        <p:txBody>
          <a:bodyPr wrap="square">
            <a:spAutoFit/>
          </a:bodyPr>
          <a:lstStyle/>
          <a:p>
            <a:pPr>
              <a:lnSpc>
                <a:spcPct val="150000"/>
              </a:lnSpc>
            </a:pPr>
            <a:r>
              <a:rPr lang="en-US" altLang="ko-KR" sz="2600" b="1" dirty="0">
                <a:solidFill>
                  <a:prstClr val="black"/>
                </a:solidFill>
                <a:latin typeface="Times New Roman" panose="02020603050405020304" pitchFamily="18" charset="0"/>
                <a:cs typeface="Times New Roman" panose="02020603050405020304" pitchFamily="18" charset="0"/>
              </a:rPr>
              <a:t>(2) Heterogeneous Causal </a:t>
            </a:r>
            <a:r>
              <a:rPr lang="en-US" altLang="ko-KR" sz="2600" b="1" dirty="0" smtClean="0">
                <a:solidFill>
                  <a:prstClr val="black"/>
                </a:solidFill>
                <a:latin typeface="Times New Roman" panose="02020603050405020304" pitchFamily="18" charset="0"/>
                <a:cs typeface="Times New Roman" panose="02020603050405020304" pitchFamily="18" charset="0"/>
              </a:rPr>
              <a:t>Effects</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4328" y="980728"/>
            <a:ext cx="8291264" cy="960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Machine learning techniques can be used to partition the data into subpopulations that differ in the magnitude of their treatment effects.</a:t>
            </a:r>
            <a:endParaRPr lang="en-US" altLang="ko-KR" dirty="0" smtClean="0">
              <a:latin typeface="Times New Roman" panose="02020603050405020304" pitchFamily="18" charset="0"/>
              <a:cs typeface="Times New Roman" panose="02020603050405020304" pitchFamily="18" charset="0"/>
            </a:endParaRPr>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249288" y="6011996"/>
            <a:ext cx="7571184" cy="369332"/>
          </a:xfrm>
          <a:prstGeom prst="rect">
            <a:avLst/>
          </a:prstGeom>
        </p:spPr>
        <p:txBody>
          <a:bodyPr wrap="square">
            <a:spAutoFit/>
          </a:bodyPr>
          <a:lstStyle/>
          <a:p>
            <a:r>
              <a:rPr lang="en-US" altLang="ko-KR" sz="900" dirty="0" err="1" smtClean="0">
                <a:solidFill>
                  <a:srgbClr val="222222"/>
                </a:solidFill>
                <a:latin typeface="Arial" panose="020B0604020202020204" pitchFamily="34" charset="0"/>
              </a:rPr>
              <a:t>Athey</a:t>
            </a:r>
            <a:r>
              <a:rPr lang="en-US" altLang="ko-KR" sz="900" dirty="0">
                <a:solidFill>
                  <a:srgbClr val="222222"/>
                </a:solidFill>
                <a:latin typeface="Arial" panose="020B0604020202020204" pitchFamily="34" charset="0"/>
              </a:rPr>
              <a:t>, S. and </a:t>
            </a:r>
            <a:r>
              <a:rPr lang="en-US" altLang="ko-KR" sz="900" dirty="0" err="1">
                <a:solidFill>
                  <a:srgbClr val="222222"/>
                </a:solidFill>
                <a:latin typeface="Arial" panose="020B0604020202020204" pitchFamily="34" charset="0"/>
              </a:rPr>
              <a:t>Imbens</a:t>
            </a:r>
            <a:r>
              <a:rPr lang="en-US" altLang="ko-KR" sz="900" dirty="0">
                <a:solidFill>
                  <a:srgbClr val="222222"/>
                </a:solidFill>
                <a:latin typeface="Arial" panose="020B0604020202020204" pitchFamily="34" charset="0"/>
              </a:rPr>
              <a:t>, G., 2016. Recursive </a:t>
            </a:r>
            <a:r>
              <a:rPr lang="en-US" altLang="ko-KR" sz="900" dirty="0" smtClean="0">
                <a:solidFill>
                  <a:srgbClr val="222222"/>
                </a:solidFill>
                <a:latin typeface="Arial" panose="020B0604020202020204" pitchFamily="34" charset="0"/>
              </a:rPr>
              <a:t>Partitioning </a:t>
            </a:r>
            <a:r>
              <a:rPr lang="en-US" altLang="ko-KR" sz="900" dirty="0">
                <a:solidFill>
                  <a:srgbClr val="222222"/>
                </a:solidFill>
                <a:latin typeface="Arial" panose="020B0604020202020204" pitchFamily="34" charset="0"/>
              </a:rPr>
              <a:t>for </a:t>
            </a:r>
            <a:r>
              <a:rPr lang="en-US" altLang="ko-KR" sz="900" dirty="0" smtClean="0">
                <a:solidFill>
                  <a:srgbClr val="222222"/>
                </a:solidFill>
                <a:latin typeface="Arial" panose="020B0604020202020204" pitchFamily="34" charset="0"/>
              </a:rPr>
              <a:t>Heterogeneous Causal Effects</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Proceedings of the National Academy of </a:t>
            </a:r>
            <a:r>
              <a:rPr lang="en-US" altLang="ko-KR" sz="900" i="1" dirty="0" smtClean="0">
                <a:solidFill>
                  <a:srgbClr val="222222"/>
                </a:solidFill>
                <a:latin typeface="Arial" panose="020B0604020202020204" pitchFamily="34" charset="0"/>
              </a:rPr>
              <a:t>Sciences (PNAS)</a:t>
            </a:r>
            <a:r>
              <a:rPr lang="en-US" altLang="ko-KR" sz="900" dirty="0" smtClean="0">
                <a:solidFill>
                  <a:srgbClr val="222222"/>
                </a:solidFill>
                <a:latin typeface="Arial" panose="020B0604020202020204" pitchFamily="34" charset="0"/>
              </a:rPr>
              <a:t>, </a:t>
            </a:r>
            <a:r>
              <a:rPr lang="en-US" altLang="ko-KR" sz="900" dirty="0">
                <a:solidFill>
                  <a:srgbClr val="222222"/>
                </a:solidFill>
                <a:latin typeface="Arial" panose="020B0604020202020204" pitchFamily="34" charset="0"/>
              </a:rPr>
              <a:t>113(27), pp.7353-7360.</a:t>
            </a:r>
            <a:endParaRPr lang="ko-KR" altLang="en-US" sz="900" dirty="0"/>
          </a:p>
        </p:txBody>
      </p:sp>
      <p:sp>
        <p:nvSpPr>
          <p:cNvPr id="5" name="직사각형 4"/>
          <p:cNvSpPr/>
          <p:nvPr/>
        </p:nvSpPr>
        <p:spPr>
          <a:xfrm>
            <a:off x="404328" y="1952036"/>
            <a:ext cx="4167672" cy="3831818"/>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dirty="0" err="1">
                <a:latin typeface="Times New Roman" panose="02020603050405020304" pitchFamily="18" charset="0"/>
                <a:cs typeface="Times New Roman" panose="02020603050405020304" pitchFamily="18" charset="0"/>
              </a:rPr>
              <a:t>Athey</a:t>
            </a:r>
            <a:r>
              <a:rPr lang="en-US" altLang="ko-KR" dirty="0">
                <a:latin typeface="Times New Roman" panose="02020603050405020304" pitchFamily="18" charset="0"/>
                <a:cs typeface="Times New Roman" panose="02020603050405020304" pitchFamily="18" charset="0"/>
              </a:rPr>
              <a:t> and </a:t>
            </a:r>
            <a:r>
              <a:rPr lang="en-US" altLang="ko-KR" dirty="0" err="1">
                <a:latin typeface="Times New Roman" panose="02020603050405020304" pitchFamily="18" charset="0"/>
                <a:cs typeface="Times New Roman" panose="02020603050405020304" pitchFamily="18" charset="0"/>
              </a:rPr>
              <a:t>Imbens</a:t>
            </a:r>
            <a:r>
              <a:rPr lang="en-US" altLang="ko-KR" dirty="0">
                <a:latin typeface="Times New Roman" panose="02020603050405020304" pitchFamily="18" charset="0"/>
                <a:cs typeface="Times New Roman" panose="02020603050405020304" pitchFamily="18" charset="0"/>
              </a:rPr>
              <a:t> (2016) develop a </a:t>
            </a:r>
            <a:r>
              <a:rPr lang="en-US" altLang="ko-KR" dirty="0" smtClean="0">
                <a:latin typeface="Times New Roman" panose="02020603050405020304" pitchFamily="18" charset="0"/>
                <a:cs typeface="Times New Roman" panose="02020603050405020304" pitchFamily="18" charset="0"/>
              </a:rPr>
              <a:t>regression tree method </a:t>
            </a:r>
            <a:r>
              <a:rPr lang="en-US" altLang="ko-KR" dirty="0">
                <a:latin typeface="Times New Roman" panose="02020603050405020304" pitchFamily="18" charset="0"/>
                <a:cs typeface="Times New Roman" panose="02020603050405020304" pitchFamily="18" charset="0"/>
              </a:rPr>
              <a:t>(</a:t>
            </a:r>
            <a:r>
              <a:rPr lang="en-US" altLang="ko-KR" i="1" dirty="0">
                <a:latin typeface="Times New Roman" panose="02020603050405020304" pitchFamily="18" charset="0"/>
                <a:cs typeface="Times New Roman" panose="02020603050405020304" pitchFamily="18" charset="0"/>
              </a:rPr>
              <a:t>causal trees</a:t>
            </a:r>
            <a:r>
              <a:rPr lang="en-US" altLang="ko-KR" dirty="0">
                <a:latin typeface="Times New Roman" panose="02020603050405020304" pitchFamily="18" charset="0"/>
                <a:cs typeface="Times New Roman" panose="02020603050405020304" pitchFamily="18" charset="0"/>
              </a:rPr>
              <a:t>), which uses a different criterion for building the tree: rather than focusing on improvements in mean-squared error of the prediction of outcomes, it focuses on mean-squared error of treatment effects</a:t>
            </a:r>
            <a:r>
              <a:rPr lang="en-US" altLang="ko-KR" dirty="0" smtClean="0">
                <a:latin typeface="Times New Roman" panose="02020603050405020304" pitchFamily="18" charset="0"/>
                <a:cs typeface="Times New Roman" panose="02020603050405020304" pitchFamily="18" charset="0"/>
              </a:rPr>
              <a:t>.</a:t>
            </a:r>
            <a:endParaRPr lang="en-US" altLang="ko-KR" dirty="0">
              <a:latin typeface="Times New Roman" panose="02020603050405020304" pitchFamily="18" charset="0"/>
              <a:cs typeface="Times New Roman" panose="02020603050405020304" pitchFamily="18" charset="0"/>
            </a:endParaRPr>
          </a:p>
        </p:txBody>
      </p:sp>
      <p:pic>
        <p:nvPicPr>
          <p:cNvPr id="1026" name="Picture 2" descr="Image result for decision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005" y="2369759"/>
            <a:ext cx="3931818" cy="313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110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32</a:t>
            </a:fld>
            <a:endParaRPr lang="ko-KR" altLang="en-US" dirty="0"/>
          </a:p>
        </p:txBody>
      </p:sp>
      <p:sp>
        <p:nvSpPr>
          <p:cNvPr id="8" name="TextBox 7"/>
          <p:cNvSpPr txBox="1"/>
          <p:nvPr/>
        </p:nvSpPr>
        <p:spPr>
          <a:xfrm>
            <a:off x="404328" y="980728"/>
            <a:ext cx="8291264"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To mitigate omitted variable biases, researchers might need to include a large number of variables relative to the sample size (high-dimensional data).</a:t>
            </a:r>
          </a:p>
          <a:p>
            <a:pPr marL="742950" lvl="1" indent="-285750">
              <a:lnSpc>
                <a:spcPct val="150000"/>
              </a:lnSpc>
              <a:buFont typeface="Wingdings" panose="05000000000000000000" pitchFamily="2" charset="2"/>
              <a:buChar char="Ø"/>
            </a:pPr>
            <a:r>
              <a:rPr lang="en-US" altLang="ko-KR" dirty="0" smtClean="0">
                <a:solidFill>
                  <a:prstClr val="black"/>
                </a:solidFill>
                <a:latin typeface="Times New Roman" panose="02020603050405020304" pitchFamily="18" charset="0"/>
                <a:cs typeface="Times New Roman" panose="02020603050405020304" pitchFamily="18" charset="0"/>
              </a:rPr>
              <a:t>“Researchers are thus faced with a large set of potential variables formed by different ways of interacting and transforming the underlying variables</a:t>
            </a:r>
            <a:r>
              <a:rPr lang="en-US" altLang="ko-KR" dirty="0">
                <a:solidFill>
                  <a:prstClr val="black"/>
                </a:solidFill>
                <a:latin typeface="Times New Roman" panose="02020603050405020304" pitchFamily="18" charset="0"/>
                <a:cs typeface="Times New Roman" panose="02020603050405020304" pitchFamily="18" charset="0"/>
              </a:rPr>
              <a:t>” </a:t>
            </a:r>
            <a:r>
              <a:rPr lang="en-US" altLang="ko-KR" dirty="0" smtClean="0">
                <a:solidFill>
                  <a:prstClr val="black"/>
                </a:solidFill>
                <a:latin typeface="Times New Roman" panose="02020603050405020304" pitchFamily="18" charset="0"/>
                <a:cs typeface="Times New Roman" panose="02020603050405020304" pitchFamily="18" charset="0"/>
              </a:rPr>
              <a:t>(</a:t>
            </a:r>
            <a:r>
              <a:rPr lang="en-US" altLang="ko-KR" dirty="0" err="1" smtClean="0">
                <a:solidFill>
                  <a:prstClr val="black"/>
                </a:solidFill>
                <a:latin typeface="Times New Roman" panose="02020603050405020304" pitchFamily="18" charset="0"/>
                <a:cs typeface="Times New Roman" panose="02020603050405020304" pitchFamily="18" charset="0"/>
              </a:rPr>
              <a:t>Belloni</a:t>
            </a:r>
            <a:r>
              <a:rPr lang="en-US" altLang="ko-KR" dirty="0" smtClean="0">
                <a:solidFill>
                  <a:prstClr val="black"/>
                </a:solidFill>
                <a:latin typeface="Times New Roman" panose="02020603050405020304" pitchFamily="18" charset="0"/>
                <a:cs typeface="Times New Roman" panose="02020603050405020304" pitchFamily="18" charset="0"/>
              </a:rPr>
              <a:t> et al. 2014, p. 29)</a:t>
            </a:r>
          </a:p>
          <a:p>
            <a:pPr marL="742950" lvl="1" indent="-285750">
              <a:lnSpc>
                <a:spcPct val="150000"/>
              </a:lnSpc>
              <a:buFont typeface="Wingdings" panose="05000000000000000000" pitchFamily="2" charset="2"/>
              <a:buChar char="Ø"/>
            </a:pPr>
            <a:endParaRPr lang="en-US" altLang="ko-KR" sz="1400" dirty="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Machine learning techniques for regularization can be used to select relevant variables.</a:t>
            </a:r>
            <a:endParaRPr lang="en-US" altLang="ko-KR" dirty="0" smtClean="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ko-KR" dirty="0" err="1">
                <a:latin typeface="Times New Roman" panose="02020603050405020304" pitchFamily="18" charset="0"/>
                <a:cs typeface="Times New Roman" panose="02020603050405020304" pitchFamily="18" charset="0"/>
              </a:rPr>
              <a:t>Belloni</a:t>
            </a:r>
            <a:r>
              <a:rPr lang="en-US" altLang="ko-KR" dirty="0">
                <a:latin typeface="Times New Roman" panose="02020603050405020304" pitchFamily="18" charset="0"/>
                <a:cs typeface="Times New Roman" panose="02020603050405020304" pitchFamily="18" charset="0"/>
              </a:rPr>
              <a:t> et al. </a:t>
            </a:r>
            <a:r>
              <a:rPr lang="en-US" altLang="ko-KR" dirty="0" smtClean="0">
                <a:latin typeface="Times New Roman" panose="02020603050405020304" pitchFamily="18" charset="0"/>
                <a:cs typeface="Times New Roman" panose="02020603050405020304" pitchFamily="18" charset="0"/>
              </a:rPr>
              <a:t>(2014) propose a double selection procedure, where they first use a LASSO regression to select covariates that are correlated with the outcome, and then again to select covariates that are correlated with the treatment.</a:t>
            </a:r>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249288" y="6011996"/>
            <a:ext cx="7571184" cy="369332"/>
          </a:xfrm>
          <a:prstGeom prst="rect">
            <a:avLst/>
          </a:prstGeom>
        </p:spPr>
        <p:txBody>
          <a:bodyPr wrap="square">
            <a:spAutoFit/>
          </a:bodyPr>
          <a:lstStyle/>
          <a:p>
            <a:r>
              <a:rPr lang="en-US" altLang="ko-KR" sz="900" dirty="0" err="1" smtClean="0">
                <a:solidFill>
                  <a:srgbClr val="222222"/>
                </a:solidFill>
                <a:latin typeface="Arial" panose="020B0604020202020204" pitchFamily="34" charset="0"/>
              </a:rPr>
              <a:t>Belloni</a:t>
            </a:r>
            <a:r>
              <a:rPr lang="en-US" altLang="ko-KR" sz="900" dirty="0">
                <a:solidFill>
                  <a:srgbClr val="222222"/>
                </a:solidFill>
                <a:latin typeface="Arial" panose="020B0604020202020204" pitchFamily="34" charset="0"/>
              </a:rPr>
              <a:t>, A., </a:t>
            </a:r>
            <a:r>
              <a:rPr lang="en-US" altLang="ko-KR" sz="900" dirty="0" err="1">
                <a:solidFill>
                  <a:srgbClr val="222222"/>
                </a:solidFill>
                <a:latin typeface="Arial" panose="020B0604020202020204" pitchFamily="34" charset="0"/>
              </a:rPr>
              <a:t>Chernozhukov</a:t>
            </a:r>
            <a:r>
              <a:rPr lang="en-US" altLang="ko-KR" sz="900" dirty="0">
                <a:solidFill>
                  <a:srgbClr val="222222"/>
                </a:solidFill>
                <a:latin typeface="Arial" panose="020B0604020202020204" pitchFamily="34" charset="0"/>
              </a:rPr>
              <a:t>, V. and Hansen, C., 2014. </a:t>
            </a:r>
            <a:r>
              <a:rPr lang="en-US" altLang="ko-KR" sz="900" dirty="0" smtClean="0">
                <a:solidFill>
                  <a:srgbClr val="222222"/>
                </a:solidFill>
                <a:latin typeface="Arial" panose="020B0604020202020204" pitchFamily="34" charset="0"/>
              </a:rPr>
              <a:t>High-Dimensional Methods </a:t>
            </a:r>
            <a:r>
              <a:rPr lang="en-US" altLang="ko-KR" sz="900" dirty="0">
                <a:solidFill>
                  <a:srgbClr val="222222"/>
                </a:solidFill>
                <a:latin typeface="Arial" panose="020B0604020202020204" pitchFamily="34" charset="0"/>
              </a:rPr>
              <a:t>and </a:t>
            </a:r>
            <a:r>
              <a:rPr lang="en-US" altLang="ko-KR" sz="900" dirty="0" smtClean="0">
                <a:solidFill>
                  <a:srgbClr val="222222"/>
                </a:solidFill>
                <a:latin typeface="Arial" panose="020B0604020202020204" pitchFamily="34" charset="0"/>
              </a:rPr>
              <a:t>Inference </a:t>
            </a:r>
            <a:r>
              <a:rPr lang="en-US" altLang="ko-KR" sz="900" dirty="0">
                <a:solidFill>
                  <a:srgbClr val="222222"/>
                </a:solidFill>
                <a:latin typeface="Arial" panose="020B0604020202020204" pitchFamily="34" charset="0"/>
              </a:rPr>
              <a:t>on </a:t>
            </a:r>
            <a:r>
              <a:rPr lang="en-US" altLang="ko-KR" sz="900" dirty="0" smtClean="0">
                <a:solidFill>
                  <a:srgbClr val="222222"/>
                </a:solidFill>
                <a:latin typeface="Arial" panose="020B0604020202020204" pitchFamily="34" charset="0"/>
              </a:rPr>
              <a:t>Structural </a:t>
            </a:r>
            <a:r>
              <a:rPr lang="en-US" altLang="ko-KR" sz="900" dirty="0">
                <a:solidFill>
                  <a:srgbClr val="222222"/>
                </a:solidFill>
                <a:latin typeface="Arial" panose="020B0604020202020204" pitchFamily="34" charset="0"/>
              </a:rPr>
              <a:t>and </a:t>
            </a:r>
            <a:r>
              <a:rPr lang="en-US" altLang="ko-KR" sz="900" dirty="0" smtClean="0">
                <a:solidFill>
                  <a:srgbClr val="222222"/>
                </a:solidFill>
                <a:latin typeface="Arial" panose="020B0604020202020204" pitchFamily="34" charset="0"/>
              </a:rPr>
              <a:t>Treatment Effects</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Journal of Economic Perspectives</a:t>
            </a:r>
            <a:r>
              <a:rPr lang="en-US" altLang="ko-KR" sz="900" dirty="0">
                <a:solidFill>
                  <a:srgbClr val="222222"/>
                </a:solidFill>
                <a:latin typeface="Arial" panose="020B0604020202020204" pitchFamily="34" charset="0"/>
              </a:rPr>
              <a:t>, 28(2), pp.29-50.</a:t>
            </a:r>
            <a:endParaRPr lang="ko-KR" altLang="en-US" sz="900" dirty="0"/>
          </a:p>
        </p:txBody>
      </p:sp>
      <p:sp>
        <p:nvSpPr>
          <p:cNvPr id="9" name="직사각형 8"/>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(3) Dimensionality Reduction</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32047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33</a:t>
            </a:fld>
            <a:endParaRPr lang="ko-KR" altLang="en-US" dirty="0"/>
          </a:p>
        </p:txBody>
      </p:sp>
      <p:sp>
        <p:nvSpPr>
          <p:cNvPr id="8" name="TextBox 7"/>
          <p:cNvSpPr txBox="1"/>
          <p:nvPr/>
        </p:nvSpPr>
        <p:spPr>
          <a:xfrm>
            <a:off x="404328" y="980728"/>
            <a:ext cx="8291264" cy="498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Example: Impact of legalized abortion </a:t>
            </a:r>
            <a:r>
              <a:rPr lang="en-US" altLang="ko-KR" sz="2000" dirty="0">
                <a:latin typeface="Times New Roman" panose="02020603050405020304" pitchFamily="18" charset="0"/>
                <a:cs typeface="Times New Roman" panose="02020603050405020304" pitchFamily="18" charset="0"/>
              </a:rPr>
              <a:t>on </a:t>
            </a:r>
            <a:r>
              <a:rPr lang="en-US" altLang="ko-KR" sz="2000" dirty="0" smtClean="0">
                <a:latin typeface="Times New Roman" panose="02020603050405020304" pitchFamily="18" charset="0"/>
                <a:cs typeface="Times New Roman" panose="02020603050405020304" pitchFamily="18" charset="0"/>
              </a:rPr>
              <a:t>crime</a:t>
            </a:r>
            <a:endParaRPr lang="en-US" altLang="ko-KR" dirty="0" smtClean="0">
              <a:solidFill>
                <a:prstClr val="black"/>
              </a:solidFill>
              <a:latin typeface="Times New Roman" panose="02020603050405020304" pitchFamily="18" charset="0"/>
              <a:cs typeface="Times New Roman" panose="02020603050405020304" pitchFamily="18" charset="0"/>
            </a:endParaRPr>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249288" y="5805264"/>
            <a:ext cx="7571184" cy="646331"/>
          </a:xfrm>
          <a:prstGeom prst="rect">
            <a:avLst/>
          </a:prstGeom>
        </p:spPr>
        <p:txBody>
          <a:bodyPr wrap="square">
            <a:spAutoFit/>
          </a:bodyPr>
          <a:lstStyle/>
          <a:p>
            <a:r>
              <a:rPr lang="en-US" altLang="ko-KR" sz="900" dirty="0" smtClean="0">
                <a:solidFill>
                  <a:srgbClr val="222222"/>
                </a:solidFill>
                <a:latin typeface="Arial" panose="020B0604020202020204" pitchFamily="34" charset="0"/>
              </a:rPr>
              <a:t>Donohue </a:t>
            </a:r>
            <a:r>
              <a:rPr lang="en-US" altLang="ko-KR" sz="900" dirty="0">
                <a:solidFill>
                  <a:srgbClr val="222222"/>
                </a:solidFill>
                <a:latin typeface="Arial" panose="020B0604020202020204" pitchFamily="34" charset="0"/>
              </a:rPr>
              <a:t>III, J.J. and Levitt, S.D., 2001. The </a:t>
            </a:r>
            <a:r>
              <a:rPr lang="en-US" altLang="ko-KR" sz="900" dirty="0" smtClean="0">
                <a:solidFill>
                  <a:srgbClr val="222222"/>
                </a:solidFill>
                <a:latin typeface="Arial" panose="020B0604020202020204" pitchFamily="34" charset="0"/>
              </a:rPr>
              <a:t>Impact </a:t>
            </a:r>
            <a:r>
              <a:rPr lang="en-US" altLang="ko-KR" sz="900" dirty="0">
                <a:solidFill>
                  <a:srgbClr val="222222"/>
                </a:solidFill>
                <a:latin typeface="Arial" panose="020B0604020202020204" pitchFamily="34" charset="0"/>
              </a:rPr>
              <a:t>of </a:t>
            </a:r>
            <a:r>
              <a:rPr lang="en-US" altLang="ko-KR" sz="900" dirty="0" smtClean="0">
                <a:solidFill>
                  <a:srgbClr val="222222"/>
                </a:solidFill>
                <a:latin typeface="Arial" panose="020B0604020202020204" pitchFamily="34" charset="0"/>
              </a:rPr>
              <a:t>Legalized Abortion </a:t>
            </a:r>
            <a:r>
              <a:rPr lang="en-US" altLang="ko-KR" sz="900" dirty="0">
                <a:solidFill>
                  <a:srgbClr val="222222"/>
                </a:solidFill>
                <a:latin typeface="Arial" panose="020B0604020202020204" pitchFamily="34" charset="0"/>
              </a:rPr>
              <a:t>on </a:t>
            </a:r>
            <a:r>
              <a:rPr lang="en-US" altLang="ko-KR" sz="900" dirty="0" smtClean="0">
                <a:solidFill>
                  <a:srgbClr val="222222"/>
                </a:solidFill>
                <a:latin typeface="Arial" panose="020B0604020202020204" pitchFamily="34" charset="0"/>
              </a:rPr>
              <a:t>Crime</a:t>
            </a:r>
            <a:r>
              <a:rPr lang="en-US" altLang="ko-KR" sz="900" dirty="0">
                <a:solidFill>
                  <a:srgbClr val="222222"/>
                </a:solidFill>
                <a:latin typeface="Arial" panose="020B0604020202020204" pitchFamily="34" charset="0"/>
              </a:rPr>
              <a:t>. </a:t>
            </a:r>
            <a:r>
              <a:rPr lang="en-US" altLang="ko-KR" sz="900" i="1" dirty="0" smtClean="0">
                <a:solidFill>
                  <a:srgbClr val="222222"/>
                </a:solidFill>
                <a:latin typeface="Arial" panose="020B0604020202020204" pitchFamily="34" charset="0"/>
              </a:rPr>
              <a:t>Quarterly </a:t>
            </a:r>
            <a:r>
              <a:rPr lang="en-US" altLang="ko-KR" sz="900" i="1" dirty="0">
                <a:solidFill>
                  <a:srgbClr val="222222"/>
                </a:solidFill>
                <a:latin typeface="Arial" panose="020B0604020202020204" pitchFamily="34" charset="0"/>
              </a:rPr>
              <a:t>Journal of Economics</a:t>
            </a:r>
            <a:r>
              <a:rPr lang="en-US" altLang="ko-KR" sz="900" dirty="0">
                <a:solidFill>
                  <a:srgbClr val="222222"/>
                </a:solidFill>
                <a:latin typeface="Arial" panose="020B0604020202020204" pitchFamily="34" charset="0"/>
              </a:rPr>
              <a:t>, 116(2), pp.379-420</a:t>
            </a:r>
            <a:r>
              <a:rPr lang="en-US" altLang="ko-KR" sz="900" dirty="0" smtClean="0">
                <a:solidFill>
                  <a:srgbClr val="222222"/>
                </a:solidFill>
                <a:latin typeface="Arial" panose="020B0604020202020204" pitchFamily="34" charset="0"/>
              </a:rPr>
              <a:t>.</a:t>
            </a:r>
          </a:p>
          <a:p>
            <a:r>
              <a:rPr lang="en-US" altLang="ko-KR" sz="900" dirty="0">
                <a:solidFill>
                  <a:srgbClr val="222222"/>
                </a:solidFill>
                <a:latin typeface="Arial" panose="020B0604020202020204" pitchFamily="34" charset="0"/>
              </a:rPr>
              <a:t>Foote, C.L. and Goetz, C.F., 2008. The Impact of Legalized Abortion on Crime: Comment. </a:t>
            </a:r>
            <a:r>
              <a:rPr lang="en-US" altLang="ko-KR" sz="900" i="1" dirty="0">
                <a:solidFill>
                  <a:srgbClr val="222222"/>
                </a:solidFill>
                <a:latin typeface="Arial" panose="020B0604020202020204" pitchFamily="34" charset="0"/>
              </a:rPr>
              <a:t>Quarterly Journal of Economics</a:t>
            </a:r>
            <a:r>
              <a:rPr lang="en-US" altLang="ko-KR" sz="900" dirty="0">
                <a:solidFill>
                  <a:srgbClr val="222222"/>
                </a:solidFill>
                <a:latin typeface="Arial" panose="020B0604020202020204" pitchFamily="34" charset="0"/>
              </a:rPr>
              <a:t>, 123(1), pp.407-423.</a:t>
            </a:r>
            <a:endParaRPr lang="ko-KR" altLang="en-US" sz="900" dirty="0">
              <a:solidFill>
                <a:srgbClr val="222222"/>
              </a:solidFill>
              <a:latin typeface="Arial" panose="020B0604020202020204" pitchFamily="34" charset="0"/>
            </a:endParaRPr>
          </a:p>
          <a:p>
            <a:r>
              <a:rPr lang="en-US" altLang="ko-KR" sz="900" dirty="0" smtClean="0">
                <a:solidFill>
                  <a:srgbClr val="222222"/>
                </a:solidFill>
                <a:latin typeface="Arial" panose="020B0604020202020204" pitchFamily="34" charset="0"/>
              </a:rPr>
              <a:t>Donohue </a:t>
            </a:r>
            <a:r>
              <a:rPr lang="en-US" altLang="ko-KR" sz="900" dirty="0">
                <a:solidFill>
                  <a:srgbClr val="222222"/>
                </a:solidFill>
                <a:latin typeface="Arial" panose="020B0604020202020204" pitchFamily="34" charset="0"/>
              </a:rPr>
              <a:t>III, J.J. and Levitt, S.D., 2008. Measurement </a:t>
            </a:r>
            <a:r>
              <a:rPr lang="en-US" altLang="ko-KR" sz="900" dirty="0" smtClean="0">
                <a:solidFill>
                  <a:srgbClr val="222222"/>
                </a:solidFill>
                <a:latin typeface="Arial" panose="020B0604020202020204" pitchFamily="34" charset="0"/>
              </a:rPr>
              <a:t>Error</a:t>
            </a:r>
            <a:r>
              <a:rPr lang="en-US" altLang="ko-KR" sz="900" dirty="0">
                <a:solidFill>
                  <a:srgbClr val="222222"/>
                </a:solidFill>
                <a:latin typeface="Arial" panose="020B0604020202020204" pitchFamily="34" charset="0"/>
              </a:rPr>
              <a:t>, </a:t>
            </a:r>
            <a:r>
              <a:rPr lang="en-US" altLang="ko-KR" sz="900" dirty="0" smtClean="0">
                <a:solidFill>
                  <a:srgbClr val="222222"/>
                </a:solidFill>
                <a:latin typeface="Arial" panose="020B0604020202020204" pitchFamily="34" charset="0"/>
              </a:rPr>
              <a:t>Legalized Abortion</a:t>
            </a:r>
            <a:r>
              <a:rPr lang="en-US" altLang="ko-KR" sz="900" dirty="0">
                <a:solidFill>
                  <a:srgbClr val="222222"/>
                </a:solidFill>
                <a:latin typeface="Arial" panose="020B0604020202020204" pitchFamily="34" charset="0"/>
              </a:rPr>
              <a:t>, and the </a:t>
            </a:r>
            <a:r>
              <a:rPr lang="en-US" altLang="ko-KR" sz="900" dirty="0" smtClean="0">
                <a:solidFill>
                  <a:srgbClr val="222222"/>
                </a:solidFill>
                <a:latin typeface="Arial" panose="020B0604020202020204" pitchFamily="34" charset="0"/>
              </a:rPr>
              <a:t>Decline </a:t>
            </a:r>
            <a:r>
              <a:rPr lang="en-US" altLang="ko-KR" sz="900" dirty="0">
                <a:solidFill>
                  <a:srgbClr val="222222"/>
                </a:solidFill>
                <a:latin typeface="Arial" panose="020B0604020202020204" pitchFamily="34" charset="0"/>
              </a:rPr>
              <a:t>in </a:t>
            </a:r>
            <a:r>
              <a:rPr lang="en-US" altLang="ko-KR" sz="900" dirty="0" smtClean="0">
                <a:solidFill>
                  <a:srgbClr val="222222"/>
                </a:solidFill>
                <a:latin typeface="Arial" panose="020B0604020202020204" pitchFamily="34" charset="0"/>
              </a:rPr>
              <a:t>Crime</a:t>
            </a:r>
            <a:r>
              <a:rPr lang="en-US" altLang="ko-KR" sz="900" dirty="0">
                <a:solidFill>
                  <a:srgbClr val="222222"/>
                </a:solidFill>
                <a:latin typeface="Arial" panose="020B0604020202020204" pitchFamily="34" charset="0"/>
              </a:rPr>
              <a:t>: A </a:t>
            </a:r>
            <a:r>
              <a:rPr lang="en-US" altLang="ko-KR" sz="900" dirty="0" smtClean="0">
                <a:solidFill>
                  <a:srgbClr val="222222"/>
                </a:solidFill>
                <a:latin typeface="Arial" panose="020B0604020202020204" pitchFamily="34" charset="0"/>
              </a:rPr>
              <a:t>Response </a:t>
            </a:r>
            <a:r>
              <a:rPr lang="en-US" altLang="ko-KR" sz="900" dirty="0">
                <a:solidFill>
                  <a:srgbClr val="222222"/>
                </a:solidFill>
                <a:latin typeface="Arial" panose="020B0604020202020204" pitchFamily="34" charset="0"/>
              </a:rPr>
              <a:t>to Foote and Goetz. </a:t>
            </a:r>
            <a:r>
              <a:rPr lang="en-US" altLang="ko-KR" sz="900" i="1" dirty="0" smtClean="0">
                <a:solidFill>
                  <a:srgbClr val="222222"/>
                </a:solidFill>
                <a:latin typeface="Arial" panose="020B0604020202020204" pitchFamily="34" charset="0"/>
              </a:rPr>
              <a:t>Quarterly </a:t>
            </a:r>
            <a:r>
              <a:rPr lang="en-US" altLang="ko-KR" sz="900" i="1" dirty="0">
                <a:solidFill>
                  <a:srgbClr val="222222"/>
                </a:solidFill>
                <a:latin typeface="Arial" panose="020B0604020202020204" pitchFamily="34" charset="0"/>
              </a:rPr>
              <a:t>Journal of Economics</a:t>
            </a:r>
            <a:r>
              <a:rPr lang="en-US" altLang="ko-KR" sz="900" dirty="0">
                <a:solidFill>
                  <a:srgbClr val="222222"/>
                </a:solidFill>
                <a:latin typeface="Arial" panose="020B0604020202020204" pitchFamily="34" charset="0"/>
              </a:rPr>
              <a:t>, 123(1), pp.425-440</a:t>
            </a:r>
            <a:r>
              <a:rPr lang="en-US" altLang="ko-KR" sz="900" dirty="0" smtClean="0">
                <a:solidFill>
                  <a:srgbClr val="222222"/>
                </a:solidFill>
                <a:latin typeface="Arial" panose="020B0604020202020204" pitchFamily="34" charset="0"/>
              </a:rPr>
              <a:t>.</a:t>
            </a:r>
          </a:p>
        </p:txBody>
      </p:sp>
      <p:sp>
        <p:nvSpPr>
          <p:cNvPr id="9" name="직사각형 8"/>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(3) Dimensionality Reduction</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pic>
        <p:nvPicPr>
          <p:cNvPr id="4" name="그림 3"/>
          <p:cNvPicPr>
            <a:picLocks noChangeAspect="1"/>
          </p:cNvPicPr>
          <p:nvPr/>
        </p:nvPicPr>
        <p:blipFill>
          <a:blip r:embed="rId3"/>
          <a:stretch>
            <a:fillRect/>
          </a:stretch>
        </p:blipFill>
        <p:spPr>
          <a:xfrm>
            <a:off x="145738" y="3282704"/>
            <a:ext cx="4668211" cy="1031187"/>
          </a:xfrm>
          <a:prstGeom prst="rect">
            <a:avLst/>
          </a:prstGeom>
        </p:spPr>
      </p:pic>
      <p:pic>
        <p:nvPicPr>
          <p:cNvPr id="5" name="그림 4"/>
          <p:cNvPicPr>
            <a:picLocks noChangeAspect="1"/>
          </p:cNvPicPr>
          <p:nvPr/>
        </p:nvPicPr>
        <p:blipFill>
          <a:blip r:embed="rId4"/>
          <a:stretch>
            <a:fillRect/>
          </a:stretch>
        </p:blipFill>
        <p:spPr>
          <a:xfrm>
            <a:off x="307479" y="3160902"/>
            <a:ext cx="3400425" cy="228600"/>
          </a:xfrm>
          <a:prstGeom prst="rect">
            <a:avLst/>
          </a:prstGeom>
        </p:spPr>
      </p:pic>
      <p:pic>
        <p:nvPicPr>
          <p:cNvPr id="6" name="그림 5"/>
          <p:cNvPicPr>
            <a:picLocks noChangeAspect="1"/>
          </p:cNvPicPr>
          <p:nvPr/>
        </p:nvPicPr>
        <p:blipFill rotWithShape="1">
          <a:blip r:embed="rId5"/>
          <a:srcRect b="33115"/>
          <a:stretch/>
        </p:blipFill>
        <p:spPr>
          <a:xfrm>
            <a:off x="1371096" y="1593631"/>
            <a:ext cx="2304256" cy="631641"/>
          </a:xfrm>
          <a:prstGeom prst="rect">
            <a:avLst/>
          </a:prstGeom>
        </p:spPr>
      </p:pic>
      <p:pic>
        <p:nvPicPr>
          <p:cNvPr id="7" name="그림 6"/>
          <p:cNvPicPr>
            <a:picLocks noChangeAspect="1"/>
          </p:cNvPicPr>
          <p:nvPr/>
        </p:nvPicPr>
        <p:blipFill>
          <a:blip r:embed="rId6"/>
          <a:stretch>
            <a:fillRect/>
          </a:stretch>
        </p:blipFill>
        <p:spPr>
          <a:xfrm>
            <a:off x="424437" y="4616297"/>
            <a:ext cx="4389512" cy="996350"/>
          </a:xfrm>
          <a:prstGeom prst="rect">
            <a:avLst/>
          </a:prstGeom>
        </p:spPr>
      </p:pic>
      <p:cxnSp>
        <p:nvCxnSpPr>
          <p:cNvPr id="13" name="직선 연결선 12"/>
          <p:cNvCxnSpPr/>
          <p:nvPr/>
        </p:nvCxnSpPr>
        <p:spPr>
          <a:xfrm>
            <a:off x="539552" y="2948188"/>
            <a:ext cx="770485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 name="직선 연결선 13"/>
          <p:cNvCxnSpPr/>
          <p:nvPr/>
        </p:nvCxnSpPr>
        <p:spPr>
          <a:xfrm>
            <a:off x="539552" y="4457899"/>
            <a:ext cx="7704856"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5" name="직사각형 14"/>
          <p:cNvSpPr/>
          <p:nvPr/>
        </p:nvSpPr>
        <p:spPr>
          <a:xfrm>
            <a:off x="4716016" y="3212976"/>
            <a:ext cx="3871338" cy="954107"/>
          </a:xfrm>
          <a:prstGeom prst="rect">
            <a:avLst/>
          </a:prstGeom>
        </p:spPr>
        <p:txBody>
          <a:bodyPr wrap="square">
            <a:spAutoFit/>
          </a:bodyPr>
          <a:lstStyle/>
          <a:p>
            <a:r>
              <a:rPr lang="en-US" altLang="ko-KR" sz="1400" dirty="0" smtClean="0">
                <a:latin typeface="Times New Roman" panose="02020603050405020304" pitchFamily="18" charset="0"/>
                <a:cs typeface="Times New Roman" panose="02020603050405020304" pitchFamily="18" charset="0"/>
              </a:rPr>
              <a:t>“Their cross-state regressions</a:t>
            </a:r>
            <a:r>
              <a:rPr lang="en-US" altLang="ko-KR" sz="1400" dirty="0">
                <a:latin typeface="Times New Roman" panose="02020603050405020304" pitchFamily="18" charset="0"/>
                <a:cs typeface="Times New Roman" panose="02020603050405020304" pitchFamily="18" charset="0"/>
              </a:rPr>
              <a:t>, by </a:t>
            </a:r>
            <a:r>
              <a:rPr lang="en-US" altLang="ko-KR" sz="1400" dirty="0" smtClean="0">
                <a:latin typeface="Times New Roman" panose="02020603050405020304" pitchFamily="18" charset="0"/>
                <a:cs typeface="Times New Roman" panose="02020603050405020304" pitchFamily="18" charset="0"/>
              </a:rPr>
              <a:t>contrast, imply </a:t>
            </a:r>
            <a:r>
              <a:rPr lang="en-US" altLang="ko-KR" sz="1400" dirty="0">
                <a:latin typeface="Times New Roman" panose="02020603050405020304" pitchFamily="18" charset="0"/>
                <a:cs typeface="Times New Roman" panose="02020603050405020304" pitchFamily="18" charset="0"/>
              </a:rPr>
              <a:t>a large selection </a:t>
            </a:r>
            <a:r>
              <a:rPr lang="en-US" altLang="ko-KR" sz="1400" dirty="0" smtClean="0">
                <a:latin typeface="Times New Roman" panose="02020603050405020304" pitchFamily="18" charset="0"/>
                <a:cs typeface="Times New Roman" panose="02020603050405020304" pitchFamily="18" charset="0"/>
              </a:rPr>
              <a:t>effect… We </a:t>
            </a:r>
            <a:r>
              <a:rPr lang="en-US" altLang="ko-KR" sz="1400" dirty="0">
                <a:latin typeface="Times New Roman" panose="02020603050405020304" pitchFamily="18" charset="0"/>
                <a:cs typeface="Times New Roman" panose="02020603050405020304" pitchFamily="18" charset="0"/>
              </a:rPr>
              <a:t>argue that the cross-state results are not robust to </a:t>
            </a:r>
            <a:r>
              <a:rPr lang="en-US" altLang="ko-KR" sz="1400" dirty="0" smtClean="0">
                <a:latin typeface="Times New Roman" panose="02020603050405020304" pitchFamily="18" charset="0"/>
                <a:cs typeface="Times New Roman" panose="02020603050405020304" pitchFamily="18" charset="0"/>
              </a:rPr>
              <a:t>controls </a:t>
            </a:r>
            <a:r>
              <a:rPr lang="en-US" altLang="ko-KR" sz="1400" dirty="0">
                <a:latin typeface="Times New Roman" panose="02020603050405020304" pitchFamily="18" charset="0"/>
                <a:cs typeface="Times New Roman" panose="02020603050405020304" pitchFamily="18" charset="0"/>
              </a:rPr>
              <a:t>for omitted variables</a:t>
            </a:r>
            <a:r>
              <a:rPr lang="en-US" altLang="ko-KR" sz="1400" dirty="0" smtClean="0">
                <a:latin typeface="Times New Roman" panose="02020603050405020304" pitchFamily="18" charset="0"/>
                <a:cs typeface="Times New Roman" panose="02020603050405020304" pitchFamily="18" charset="0"/>
              </a:rPr>
              <a:t>.” (p. 421)</a:t>
            </a:r>
            <a:endParaRPr lang="ko-KR" altLang="en-US" sz="1400" dirty="0">
              <a:latin typeface="Times New Roman" panose="02020603050405020304" pitchFamily="18" charset="0"/>
              <a:cs typeface="Times New Roman" panose="02020603050405020304" pitchFamily="18" charset="0"/>
            </a:endParaRPr>
          </a:p>
        </p:txBody>
      </p:sp>
      <p:sp>
        <p:nvSpPr>
          <p:cNvPr id="16" name="직사각형 15"/>
          <p:cNvSpPr/>
          <p:nvPr/>
        </p:nvSpPr>
        <p:spPr>
          <a:xfrm>
            <a:off x="4716016" y="1904907"/>
            <a:ext cx="3871338" cy="738664"/>
          </a:xfrm>
          <a:prstGeom prst="rect">
            <a:avLst/>
          </a:prstGeom>
        </p:spPr>
        <p:txBody>
          <a:bodyPr wrap="square">
            <a:spAutoFit/>
          </a:bodyPr>
          <a:lstStyle/>
          <a:p>
            <a:r>
              <a:rPr lang="en-US" altLang="ko-KR" sz="1400" dirty="0">
                <a:latin typeface="Times New Roman" panose="02020603050405020304" pitchFamily="18" charset="0"/>
                <a:cs typeface="Times New Roman" panose="02020603050405020304" pitchFamily="18" charset="0"/>
              </a:rPr>
              <a:t>“We offer evidence that legalized abortion has contributed significantly </a:t>
            </a:r>
            <a:r>
              <a:rPr lang="en-US" altLang="ko-KR" sz="1400" dirty="0" smtClean="0">
                <a:latin typeface="Times New Roman" panose="02020603050405020304" pitchFamily="18" charset="0"/>
                <a:cs typeface="Times New Roman" panose="02020603050405020304" pitchFamily="18" charset="0"/>
              </a:rPr>
              <a:t>to recent </a:t>
            </a:r>
            <a:r>
              <a:rPr lang="en-US" altLang="ko-KR" sz="1400" dirty="0">
                <a:latin typeface="Times New Roman" panose="02020603050405020304" pitchFamily="18" charset="0"/>
                <a:cs typeface="Times New Roman" panose="02020603050405020304" pitchFamily="18" charset="0"/>
              </a:rPr>
              <a:t>crime reductions</a:t>
            </a:r>
            <a:r>
              <a:rPr lang="en-US" altLang="ko-KR" sz="1400" dirty="0" smtClean="0">
                <a:latin typeface="Times New Roman" panose="02020603050405020304" pitchFamily="18" charset="0"/>
                <a:cs typeface="Times New Roman" panose="02020603050405020304" pitchFamily="18" charset="0"/>
              </a:rPr>
              <a:t>.” (p. 379)</a:t>
            </a:r>
            <a:endParaRPr lang="ko-KR" altLang="en-US" sz="1400" dirty="0">
              <a:latin typeface="Times New Roman" panose="02020603050405020304" pitchFamily="18" charset="0"/>
              <a:cs typeface="Times New Roman" panose="02020603050405020304" pitchFamily="18" charset="0"/>
            </a:endParaRPr>
          </a:p>
        </p:txBody>
      </p:sp>
      <p:sp>
        <p:nvSpPr>
          <p:cNvPr id="17" name="직사각형 16"/>
          <p:cNvSpPr/>
          <p:nvPr/>
        </p:nvSpPr>
        <p:spPr>
          <a:xfrm>
            <a:off x="4716016" y="4616297"/>
            <a:ext cx="4032448" cy="954107"/>
          </a:xfrm>
          <a:prstGeom prst="rect">
            <a:avLst/>
          </a:prstGeom>
        </p:spPr>
        <p:txBody>
          <a:bodyPr wrap="square">
            <a:spAutoFit/>
          </a:bodyPr>
          <a:lstStyle/>
          <a:p>
            <a:r>
              <a:rPr lang="en-US" altLang="ko-KR" sz="1400" dirty="0">
                <a:latin typeface="Times New Roman" panose="02020603050405020304" pitchFamily="18" charset="0"/>
                <a:cs typeface="Times New Roman" panose="02020603050405020304" pitchFamily="18" charset="0"/>
              </a:rPr>
              <a:t>“</a:t>
            </a:r>
            <a:r>
              <a:rPr lang="en-US" altLang="ko-KR" sz="1400" dirty="0" smtClean="0">
                <a:latin typeface="Times New Roman" panose="02020603050405020304" pitchFamily="18" charset="0"/>
                <a:cs typeface="Times New Roman" panose="02020603050405020304" pitchFamily="18" charset="0"/>
              </a:rPr>
              <a:t>Our further </a:t>
            </a:r>
            <a:r>
              <a:rPr lang="en-US" altLang="ko-KR" sz="1400" dirty="0">
                <a:latin typeface="Times New Roman" panose="02020603050405020304" pitchFamily="18" charset="0"/>
                <a:cs typeface="Times New Roman" panose="02020603050405020304" pitchFamily="18" charset="0"/>
              </a:rPr>
              <a:t>analysis of their claims regarding omitted variable </a:t>
            </a:r>
            <a:r>
              <a:rPr lang="en-US" altLang="ko-KR" sz="1400" dirty="0" smtClean="0">
                <a:latin typeface="Times New Roman" panose="02020603050405020304" pitchFamily="18" charset="0"/>
                <a:cs typeface="Times New Roman" panose="02020603050405020304" pitchFamily="18" charset="0"/>
              </a:rPr>
              <a:t>bias as </a:t>
            </a:r>
            <a:r>
              <a:rPr lang="en-US" altLang="ko-KR" sz="1400" dirty="0">
                <a:latin typeface="Times New Roman" panose="02020603050405020304" pitchFamily="18" charset="0"/>
                <a:cs typeface="Times New Roman" panose="02020603050405020304" pitchFamily="18" charset="0"/>
              </a:rPr>
              <a:t>an explanation for the link between legalized abortion </a:t>
            </a:r>
            <a:r>
              <a:rPr lang="en-US" altLang="ko-KR" sz="1400" dirty="0" smtClean="0">
                <a:latin typeface="Times New Roman" panose="02020603050405020304" pitchFamily="18" charset="0"/>
                <a:cs typeface="Times New Roman" panose="02020603050405020304" pitchFamily="18" charset="0"/>
              </a:rPr>
              <a:t>shows that </a:t>
            </a:r>
            <a:r>
              <a:rPr lang="en-US" altLang="ko-KR" sz="1400" dirty="0">
                <a:latin typeface="Times New Roman" panose="02020603050405020304" pitchFamily="18" charset="0"/>
                <a:cs typeface="Times New Roman" panose="02020603050405020304" pitchFamily="18" charset="0"/>
              </a:rPr>
              <a:t>their results are extremely sensitive to minor </a:t>
            </a:r>
            <a:r>
              <a:rPr lang="en-US" altLang="ko-KR" sz="1400" dirty="0" smtClean="0">
                <a:latin typeface="Times New Roman" panose="02020603050405020304" pitchFamily="18" charset="0"/>
                <a:cs typeface="Times New Roman" panose="02020603050405020304" pitchFamily="18" charset="0"/>
              </a:rPr>
              <a:t>alterations.” (p. 439)</a:t>
            </a:r>
            <a:endParaRPr lang="ko-KR" altLang="en-US" sz="1400" dirty="0">
              <a:latin typeface="Times New Roman" panose="02020603050405020304" pitchFamily="18" charset="0"/>
              <a:cs typeface="Times New Roman" panose="02020603050405020304" pitchFamily="18" charset="0"/>
            </a:endParaRPr>
          </a:p>
        </p:txBody>
      </p:sp>
      <p:pic>
        <p:nvPicPr>
          <p:cNvPr id="18" name="그림 17"/>
          <p:cNvPicPr>
            <a:picLocks noChangeAspect="1"/>
          </p:cNvPicPr>
          <p:nvPr/>
        </p:nvPicPr>
        <p:blipFill rotWithShape="1">
          <a:blip r:embed="rId5"/>
          <a:srcRect t="71095"/>
          <a:stretch/>
        </p:blipFill>
        <p:spPr>
          <a:xfrm>
            <a:off x="424437" y="2309042"/>
            <a:ext cx="4209426" cy="498661"/>
          </a:xfrm>
          <a:prstGeom prst="rect">
            <a:avLst/>
          </a:prstGeom>
        </p:spPr>
      </p:pic>
    </p:spTree>
    <p:extLst>
      <p:ext uri="{BB962C8B-B14F-4D97-AF65-F5344CB8AC3E}">
        <p14:creationId xmlns:p14="http://schemas.microsoft.com/office/powerpoint/2010/main" val="3029718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34</a:t>
            </a:fld>
            <a:endParaRPr lang="ko-KR" altLang="en-US" dirty="0"/>
          </a:p>
        </p:txBody>
      </p:sp>
      <p:sp>
        <p:nvSpPr>
          <p:cNvPr id="8" name="TextBox 7"/>
          <p:cNvSpPr txBox="1"/>
          <p:nvPr/>
        </p:nvSpPr>
        <p:spPr>
          <a:xfrm>
            <a:off x="404328" y="980728"/>
            <a:ext cx="8416144" cy="13849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Example: </a:t>
            </a:r>
            <a:r>
              <a:rPr lang="en-US" altLang="ko-KR" sz="2000" dirty="0">
                <a:latin typeface="Times New Roman" panose="02020603050405020304" pitchFamily="18" charset="0"/>
                <a:cs typeface="Times New Roman" panose="02020603050405020304" pitchFamily="18" charset="0"/>
              </a:rPr>
              <a:t>Impact of legalized abortion on crime</a:t>
            </a:r>
            <a:endParaRPr lang="en-US" altLang="ko-KR" sz="2000" dirty="0">
              <a:solidFill>
                <a:prstClr val="black"/>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ko-KR" dirty="0" err="1" smtClean="0">
                <a:latin typeface="Times New Roman" panose="02020603050405020304" pitchFamily="18" charset="0"/>
                <a:cs typeface="Times New Roman" panose="02020603050405020304" pitchFamily="18" charset="0"/>
              </a:rPr>
              <a:t>Belloni</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et al. </a:t>
            </a:r>
            <a:r>
              <a:rPr lang="en-US" altLang="ko-KR" dirty="0" smtClean="0">
                <a:latin typeface="Times New Roman" panose="02020603050405020304" pitchFamily="18" charset="0"/>
                <a:cs typeface="Times New Roman" panose="02020603050405020304" pitchFamily="18" charset="0"/>
              </a:rPr>
              <a:t>(2014) apply the double selection procedure to automatically select relevant omitted variables to </a:t>
            </a:r>
            <a:r>
              <a:rPr lang="en-US" altLang="ko-KR" dirty="0">
                <a:latin typeface="Times New Roman" panose="02020603050405020304" pitchFamily="18" charset="0"/>
                <a:cs typeface="Times New Roman" panose="02020603050405020304" pitchFamily="18" charset="0"/>
              </a:rPr>
              <a:t>address Donohue </a:t>
            </a:r>
            <a:r>
              <a:rPr lang="en-US" altLang="ko-KR" dirty="0" smtClean="0">
                <a:latin typeface="Times New Roman" panose="02020603050405020304" pitchFamily="18" charset="0"/>
                <a:cs typeface="Times New Roman" panose="02020603050405020304" pitchFamily="18" charset="0"/>
              </a:rPr>
              <a:t>and Levitt (2008)’s comment:</a:t>
            </a:r>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249288" y="5877272"/>
            <a:ext cx="7571184" cy="646331"/>
          </a:xfrm>
          <a:prstGeom prst="rect">
            <a:avLst/>
          </a:prstGeom>
        </p:spPr>
        <p:txBody>
          <a:bodyPr wrap="square">
            <a:spAutoFit/>
          </a:bodyPr>
          <a:lstStyle/>
          <a:p>
            <a:r>
              <a:rPr lang="en-US" altLang="ko-KR" sz="900" dirty="0" err="1" smtClean="0">
                <a:solidFill>
                  <a:srgbClr val="222222"/>
                </a:solidFill>
                <a:latin typeface="Arial" panose="020B0604020202020204" pitchFamily="34" charset="0"/>
              </a:rPr>
              <a:t>Belloni</a:t>
            </a:r>
            <a:r>
              <a:rPr lang="en-US" altLang="ko-KR" sz="900" dirty="0">
                <a:solidFill>
                  <a:srgbClr val="222222"/>
                </a:solidFill>
                <a:latin typeface="Arial" panose="020B0604020202020204" pitchFamily="34" charset="0"/>
              </a:rPr>
              <a:t>, A., </a:t>
            </a:r>
            <a:r>
              <a:rPr lang="en-US" altLang="ko-KR" sz="900" dirty="0" err="1">
                <a:solidFill>
                  <a:srgbClr val="222222"/>
                </a:solidFill>
                <a:latin typeface="Arial" panose="020B0604020202020204" pitchFamily="34" charset="0"/>
              </a:rPr>
              <a:t>Chernozhukov</a:t>
            </a:r>
            <a:r>
              <a:rPr lang="en-US" altLang="ko-KR" sz="900" dirty="0">
                <a:solidFill>
                  <a:srgbClr val="222222"/>
                </a:solidFill>
                <a:latin typeface="Arial" panose="020B0604020202020204" pitchFamily="34" charset="0"/>
              </a:rPr>
              <a:t>, V. and Hansen, C., 2014. </a:t>
            </a:r>
            <a:r>
              <a:rPr lang="en-US" altLang="ko-KR" sz="900" dirty="0" smtClean="0">
                <a:solidFill>
                  <a:srgbClr val="222222"/>
                </a:solidFill>
                <a:latin typeface="Arial" panose="020B0604020202020204" pitchFamily="34" charset="0"/>
              </a:rPr>
              <a:t>High-Dimensional Methods </a:t>
            </a:r>
            <a:r>
              <a:rPr lang="en-US" altLang="ko-KR" sz="900" dirty="0">
                <a:solidFill>
                  <a:srgbClr val="222222"/>
                </a:solidFill>
                <a:latin typeface="Arial" panose="020B0604020202020204" pitchFamily="34" charset="0"/>
              </a:rPr>
              <a:t>and </a:t>
            </a:r>
            <a:r>
              <a:rPr lang="en-US" altLang="ko-KR" sz="900" dirty="0" smtClean="0">
                <a:solidFill>
                  <a:srgbClr val="222222"/>
                </a:solidFill>
                <a:latin typeface="Arial" panose="020B0604020202020204" pitchFamily="34" charset="0"/>
              </a:rPr>
              <a:t>Inference </a:t>
            </a:r>
            <a:r>
              <a:rPr lang="en-US" altLang="ko-KR" sz="900" dirty="0">
                <a:solidFill>
                  <a:srgbClr val="222222"/>
                </a:solidFill>
                <a:latin typeface="Arial" panose="020B0604020202020204" pitchFamily="34" charset="0"/>
              </a:rPr>
              <a:t>on </a:t>
            </a:r>
            <a:r>
              <a:rPr lang="en-US" altLang="ko-KR" sz="900" dirty="0" smtClean="0">
                <a:solidFill>
                  <a:srgbClr val="222222"/>
                </a:solidFill>
                <a:latin typeface="Arial" panose="020B0604020202020204" pitchFamily="34" charset="0"/>
              </a:rPr>
              <a:t>Structural </a:t>
            </a:r>
            <a:r>
              <a:rPr lang="en-US" altLang="ko-KR" sz="900" dirty="0">
                <a:solidFill>
                  <a:srgbClr val="222222"/>
                </a:solidFill>
                <a:latin typeface="Arial" panose="020B0604020202020204" pitchFamily="34" charset="0"/>
              </a:rPr>
              <a:t>and </a:t>
            </a:r>
            <a:r>
              <a:rPr lang="en-US" altLang="ko-KR" sz="900" dirty="0" smtClean="0">
                <a:solidFill>
                  <a:srgbClr val="222222"/>
                </a:solidFill>
                <a:latin typeface="Arial" panose="020B0604020202020204" pitchFamily="34" charset="0"/>
              </a:rPr>
              <a:t>Treatment Effects</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Journal of Economic Perspectives</a:t>
            </a:r>
            <a:r>
              <a:rPr lang="en-US" altLang="ko-KR" sz="900" dirty="0">
                <a:solidFill>
                  <a:srgbClr val="222222"/>
                </a:solidFill>
                <a:latin typeface="Arial" panose="020B0604020202020204" pitchFamily="34" charset="0"/>
              </a:rPr>
              <a:t>, 28(2), pp.29-50. </a:t>
            </a:r>
            <a:endParaRPr lang="en-US" altLang="ko-KR" sz="900" dirty="0" smtClean="0">
              <a:solidFill>
                <a:srgbClr val="222222"/>
              </a:solidFill>
              <a:latin typeface="Arial" panose="020B0604020202020204" pitchFamily="34" charset="0"/>
            </a:endParaRPr>
          </a:p>
          <a:p>
            <a:r>
              <a:rPr lang="en-US" altLang="ko-KR" sz="900" dirty="0">
                <a:solidFill>
                  <a:srgbClr val="222222"/>
                </a:solidFill>
                <a:latin typeface="Arial" panose="020B0604020202020204" pitchFamily="34" charset="0"/>
              </a:rPr>
              <a:t>Donohue III, J.J. and Levitt, S.D., 2008. Measurement Error, Legalized Abortion, and the Decline in Crime: A Response to Foote and Goetz. </a:t>
            </a:r>
            <a:r>
              <a:rPr lang="en-US" altLang="ko-KR" sz="900" i="1" dirty="0">
                <a:solidFill>
                  <a:srgbClr val="222222"/>
                </a:solidFill>
                <a:latin typeface="Arial" panose="020B0604020202020204" pitchFamily="34" charset="0"/>
              </a:rPr>
              <a:t>Quarterly Journal of Economics</a:t>
            </a:r>
            <a:r>
              <a:rPr lang="en-US" altLang="ko-KR" sz="900" dirty="0">
                <a:solidFill>
                  <a:srgbClr val="222222"/>
                </a:solidFill>
                <a:latin typeface="Arial" panose="020B0604020202020204" pitchFamily="34" charset="0"/>
              </a:rPr>
              <a:t>, 123(1), pp.425-440.</a:t>
            </a:r>
          </a:p>
        </p:txBody>
      </p:sp>
      <p:sp>
        <p:nvSpPr>
          <p:cNvPr id="9" name="직사각형 8"/>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(3) Dimensionality Reduction</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
        <p:nvSpPr>
          <p:cNvPr id="4" name="직사각형 3"/>
          <p:cNvSpPr/>
          <p:nvPr/>
        </p:nvSpPr>
        <p:spPr>
          <a:xfrm>
            <a:off x="1115616" y="2420888"/>
            <a:ext cx="7550968" cy="1169551"/>
          </a:xfrm>
          <a:prstGeom prst="rect">
            <a:avLst/>
          </a:prstGeom>
        </p:spPr>
        <p:txBody>
          <a:bodyPr wrap="square">
            <a:spAutoFit/>
          </a:bodyPr>
          <a:lstStyle/>
          <a:p>
            <a:r>
              <a:rPr lang="en-US" altLang="ko-KR" sz="1400" dirty="0" smtClean="0">
                <a:latin typeface="Times New Roman" panose="02020603050405020304" pitchFamily="18" charset="0"/>
                <a:cs typeface="Times New Roman" panose="02020603050405020304" pitchFamily="18" charset="0"/>
              </a:rPr>
              <a:t>“The </a:t>
            </a:r>
            <a:r>
              <a:rPr lang="en-US" altLang="ko-KR" sz="1400" dirty="0">
                <a:latin typeface="Times New Roman" panose="02020603050405020304" pitchFamily="18" charset="0"/>
                <a:cs typeface="Times New Roman" panose="02020603050405020304" pitchFamily="18" charset="0"/>
              </a:rPr>
              <a:t>Foote and Goetz findings, however, prove to be very </a:t>
            </a:r>
            <a:r>
              <a:rPr lang="en-US" altLang="ko-KR" sz="1400" dirty="0" smtClean="0">
                <a:latin typeface="Times New Roman" panose="02020603050405020304" pitchFamily="18" charset="0"/>
                <a:cs typeface="Times New Roman" panose="02020603050405020304" pitchFamily="18" charset="0"/>
              </a:rPr>
              <a:t>sensitive to </a:t>
            </a:r>
            <a:r>
              <a:rPr lang="en-US" altLang="ko-KR" sz="1400" dirty="0">
                <a:latin typeface="Times New Roman" panose="02020603050405020304" pitchFamily="18" charset="0"/>
                <a:cs typeface="Times New Roman" panose="02020603050405020304" pitchFamily="18" charset="0"/>
              </a:rPr>
              <a:t>minor alterations in specification. Foote and Goetz’s </a:t>
            </a:r>
            <a:r>
              <a:rPr lang="en-US" altLang="ko-KR" sz="1400" dirty="0" smtClean="0">
                <a:latin typeface="Times New Roman" panose="02020603050405020304" pitchFamily="18" charset="0"/>
                <a:cs typeface="Times New Roman" panose="02020603050405020304" pitchFamily="18" charset="0"/>
              </a:rPr>
              <a:t>Table II</a:t>
            </a:r>
            <a:r>
              <a:rPr lang="en-US" altLang="ko-KR" sz="1400" dirty="0">
                <a:latin typeface="Times New Roman" panose="02020603050405020304" pitchFamily="18" charset="0"/>
                <a:cs typeface="Times New Roman" panose="02020603050405020304" pitchFamily="18" charset="0"/>
              </a:rPr>
              <a:t>, column (5) results include Census division-year </a:t>
            </a:r>
            <a:r>
              <a:rPr lang="en-US" altLang="ko-KR" sz="1400" dirty="0" smtClean="0">
                <a:latin typeface="Times New Roman" panose="02020603050405020304" pitchFamily="18" charset="0"/>
                <a:cs typeface="Times New Roman" panose="02020603050405020304" pitchFamily="18" charset="0"/>
              </a:rPr>
              <a:t>interactions. Column </a:t>
            </a:r>
            <a:r>
              <a:rPr lang="en-US" altLang="ko-KR" sz="1400" dirty="0">
                <a:latin typeface="Times New Roman" panose="02020603050405020304" pitchFamily="18" charset="0"/>
                <a:cs typeface="Times New Roman" panose="02020603050405020304" pitchFamily="18" charset="0"/>
              </a:rPr>
              <a:t>(4) of our Table III shows that without the </a:t>
            </a:r>
            <a:r>
              <a:rPr lang="en-US" altLang="ko-KR" sz="1400" dirty="0" smtClean="0">
                <a:latin typeface="Times New Roman" panose="02020603050405020304" pitchFamily="18" charset="0"/>
                <a:cs typeface="Times New Roman" panose="02020603050405020304" pitchFamily="18" charset="0"/>
              </a:rPr>
              <a:t>division-year interactions</a:t>
            </a:r>
            <a:r>
              <a:rPr lang="en-US" altLang="ko-KR" sz="1400" dirty="0">
                <a:latin typeface="Times New Roman" panose="02020603050405020304" pitchFamily="18" charset="0"/>
                <a:cs typeface="Times New Roman" panose="02020603050405020304" pitchFamily="18" charset="0"/>
              </a:rPr>
              <a:t>, but including the interaction of 1970–1984 </a:t>
            </a:r>
            <a:r>
              <a:rPr lang="en-US" altLang="ko-KR" sz="1400" dirty="0" smtClean="0">
                <a:latin typeface="Times New Roman" panose="02020603050405020304" pitchFamily="18" charset="0"/>
                <a:cs typeface="Times New Roman" panose="02020603050405020304" pitchFamily="18" charset="0"/>
              </a:rPr>
              <a:t>mean log </a:t>
            </a:r>
            <a:r>
              <a:rPr lang="en-US" altLang="ko-KR" sz="1400" dirty="0">
                <a:latin typeface="Times New Roman" panose="02020603050405020304" pitchFamily="18" charset="0"/>
                <a:cs typeface="Times New Roman" panose="02020603050405020304" pitchFamily="18" charset="0"/>
              </a:rPr>
              <a:t>per capita crime rates and a linear crime trend, the </a:t>
            </a:r>
            <a:r>
              <a:rPr lang="en-US" altLang="ko-KR" sz="1400" dirty="0" smtClean="0">
                <a:latin typeface="Times New Roman" panose="02020603050405020304" pitchFamily="18" charset="0"/>
                <a:cs typeface="Times New Roman" panose="02020603050405020304" pitchFamily="18" charset="0"/>
              </a:rPr>
              <a:t>effect of </a:t>
            </a:r>
            <a:r>
              <a:rPr lang="en-US" altLang="ko-KR" sz="1400" dirty="0">
                <a:latin typeface="Times New Roman" panose="02020603050405020304" pitchFamily="18" charset="0"/>
                <a:cs typeface="Times New Roman" panose="02020603050405020304" pitchFamily="18" charset="0"/>
              </a:rPr>
              <a:t>abortion on crime remains highly statistically significant </a:t>
            </a:r>
            <a:r>
              <a:rPr lang="en-US" altLang="ko-KR" sz="1400" dirty="0" smtClean="0">
                <a:latin typeface="Times New Roman" panose="02020603050405020304" pitchFamily="18" charset="0"/>
                <a:cs typeface="Times New Roman" panose="02020603050405020304" pitchFamily="18" charset="0"/>
              </a:rPr>
              <a:t>for violent </a:t>
            </a:r>
            <a:r>
              <a:rPr lang="en-US" altLang="ko-KR" sz="1400" dirty="0">
                <a:latin typeface="Times New Roman" panose="02020603050405020304" pitchFamily="18" charset="0"/>
                <a:cs typeface="Times New Roman" panose="02020603050405020304" pitchFamily="18" charset="0"/>
              </a:rPr>
              <a:t>and property crime</a:t>
            </a:r>
            <a:r>
              <a:rPr lang="en-US" altLang="ko-KR" sz="1400" dirty="0" smtClean="0">
                <a:latin typeface="Times New Roman" panose="02020603050405020304" pitchFamily="18" charset="0"/>
                <a:cs typeface="Times New Roman" panose="02020603050405020304" pitchFamily="18" charset="0"/>
              </a:rPr>
              <a:t>.” (p. 436)</a:t>
            </a:r>
            <a:endParaRPr lang="ko-KR" altLang="en-US" sz="1400"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rotWithShape="1">
          <a:blip r:embed="rId3"/>
          <a:srcRect/>
          <a:stretch/>
        </p:blipFill>
        <p:spPr>
          <a:xfrm>
            <a:off x="5508104" y="3892496"/>
            <a:ext cx="2712941" cy="1840760"/>
          </a:xfrm>
          <a:prstGeom prst="rect">
            <a:avLst/>
          </a:prstGeom>
        </p:spPr>
      </p:pic>
      <p:sp>
        <p:nvSpPr>
          <p:cNvPr id="6" name="직사각형 5"/>
          <p:cNvSpPr/>
          <p:nvPr/>
        </p:nvSpPr>
        <p:spPr>
          <a:xfrm>
            <a:off x="404328" y="3789040"/>
            <a:ext cx="4743736" cy="1754326"/>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dirty="0" smtClean="0">
                <a:latin typeface="Times New Roman" panose="02020603050405020304" pitchFamily="18" charset="0"/>
                <a:cs typeface="Times New Roman" panose="02020603050405020304" pitchFamily="18" charset="0"/>
              </a:rPr>
              <a:t>Among hypothetical 284 </a:t>
            </a:r>
            <a:r>
              <a:rPr lang="en-US" altLang="ko-KR" dirty="0">
                <a:latin typeface="Times New Roman" panose="02020603050405020304" pitchFamily="18" charset="0"/>
                <a:cs typeface="Times New Roman" panose="02020603050405020304" pitchFamily="18" charset="0"/>
              </a:rPr>
              <a:t>controls (for 600 observations), </a:t>
            </a:r>
            <a:r>
              <a:rPr lang="en-US" altLang="ko-KR" dirty="0" err="1">
                <a:latin typeface="Times New Roman" panose="02020603050405020304" pitchFamily="18" charset="0"/>
                <a:cs typeface="Times New Roman" panose="02020603050405020304" pitchFamily="18" charset="0"/>
              </a:rPr>
              <a:t>Belloni</a:t>
            </a:r>
            <a:r>
              <a:rPr lang="en-US" altLang="ko-KR" dirty="0">
                <a:latin typeface="Times New Roman" panose="02020603050405020304" pitchFamily="18" charset="0"/>
                <a:cs typeface="Times New Roman" panose="02020603050405020304" pitchFamily="18" charset="0"/>
              </a:rPr>
              <a:t> et al. (2014</a:t>
            </a:r>
            <a:r>
              <a:rPr lang="en-US" altLang="ko-KR" dirty="0" smtClean="0">
                <a:latin typeface="Times New Roman" panose="02020603050405020304" pitchFamily="18" charset="0"/>
                <a:cs typeface="Times New Roman" panose="02020603050405020304" pitchFamily="18" charset="0"/>
              </a:rPr>
              <a:t>) select </a:t>
            </a:r>
            <a:r>
              <a:rPr lang="en-US" altLang="ko-KR" dirty="0">
                <a:latin typeface="Times New Roman" panose="02020603050405020304" pitchFamily="18" charset="0"/>
                <a:cs typeface="Times New Roman" panose="02020603050405020304" pitchFamily="18" charset="0"/>
              </a:rPr>
              <a:t>relevant </a:t>
            </a:r>
            <a:r>
              <a:rPr lang="en-US" altLang="ko-KR" dirty="0" smtClean="0">
                <a:latin typeface="Times New Roman" panose="02020603050405020304" pitchFamily="18" charset="0"/>
                <a:cs typeface="Times New Roman" panose="02020603050405020304" pitchFamily="18" charset="0"/>
              </a:rPr>
              <a:t>variables and obtain insignificant estimations.</a:t>
            </a:r>
            <a:endParaRPr lang="en-US" altLang="ko-KR" dirty="0">
              <a:latin typeface="Times New Roman" panose="02020603050405020304" pitchFamily="18" charset="0"/>
              <a:cs typeface="Times New Roman" panose="02020603050405020304" pitchFamily="18" charset="0"/>
            </a:endParaRPr>
          </a:p>
        </p:txBody>
      </p:sp>
      <p:sp>
        <p:nvSpPr>
          <p:cNvPr id="7" name="직사각형 6"/>
          <p:cNvSpPr/>
          <p:nvPr/>
        </p:nvSpPr>
        <p:spPr>
          <a:xfrm>
            <a:off x="5550424" y="5415583"/>
            <a:ext cx="2592288" cy="193452"/>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36094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35</a:t>
            </a:fld>
            <a:endParaRPr lang="ko-KR" altLang="en-US" dirty="0"/>
          </a:p>
        </p:txBody>
      </p:sp>
      <p:sp>
        <p:nvSpPr>
          <p:cNvPr id="4" name="직사각형 3"/>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(4) Pseudo </a:t>
            </a:r>
            <a:r>
              <a:rPr lang="en-US" altLang="ko-KR" sz="2600" b="1" dirty="0">
                <a:solidFill>
                  <a:prstClr val="black"/>
                </a:solidFill>
                <a:latin typeface="Times New Roman" panose="02020603050405020304" pitchFamily="18" charset="0"/>
                <a:cs typeface="Times New Roman" panose="02020603050405020304" pitchFamily="18" charset="0"/>
              </a:rPr>
              <a:t>Control </a:t>
            </a:r>
            <a:r>
              <a:rPr lang="en-US" altLang="ko-KR" sz="2600" b="1" dirty="0" smtClean="0">
                <a:solidFill>
                  <a:prstClr val="black"/>
                </a:solidFill>
                <a:latin typeface="Times New Roman" panose="02020603050405020304" pitchFamily="18" charset="0"/>
                <a:cs typeface="Times New Roman" panose="02020603050405020304" pitchFamily="18" charset="0"/>
              </a:rPr>
              <a:t>Group</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4328" y="980728"/>
            <a:ext cx="8291264" cy="18466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The </a:t>
            </a:r>
            <a:r>
              <a:rPr lang="en-US" altLang="ko-KR" sz="2000" dirty="0">
                <a:latin typeface="Times New Roman" panose="02020603050405020304" pitchFamily="18" charset="0"/>
                <a:cs typeface="Times New Roman" panose="02020603050405020304" pitchFamily="18" charset="0"/>
              </a:rPr>
              <a:t>control </a:t>
            </a:r>
            <a:r>
              <a:rPr lang="en-US" altLang="ko-KR" sz="2000" dirty="0" smtClean="0">
                <a:latin typeface="Times New Roman" panose="02020603050405020304" pitchFamily="18" charset="0"/>
                <a:cs typeface="Times New Roman" panose="02020603050405020304" pitchFamily="18" charset="0"/>
              </a:rPr>
              <a:t>group, which provides </a:t>
            </a:r>
            <a:r>
              <a:rPr lang="en-US" altLang="ko-KR" sz="2000" dirty="0">
                <a:latin typeface="Times New Roman" panose="02020603050405020304" pitchFamily="18" charset="0"/>
                <a:cs typeface="Times New Roman" panose="02020603050405020304" pitchFamily="18" charset="0"/>
              </a:rPr>
              <a:t>an estimate of the counterfactual, </a:t>
            </a:r>
            <a:r>
              <a:rPr lang="en-US" altLang="ko-KR" sz="2000" dirty="0" smtClean="0">
                <a:latin typeface="Times New Roman" panose="02020603050405020304" pitchFamily="18" charset="0"/>
                <a:cs typeface="Times New Roman" panose="02020603050405020304" pitchFamily="18" charset="0"/>
              </a:rPr>
              <a:t>is </a:t>
            </a:r>
            <a:r>
              <a:rPr lang="en-US" altLang="ko-KR" sz="2000" dirty="0">
                <a:latin typeface="Times New Roman" panose="02020603050405020304" pitchFamily="18" charset="0"/>
                <a:cs typeface="Times New Roman" panose="02020603050405020304" pitchFamily="18" charset="0"/>
              </a:rPr>
              <a:t>the </a:t>
            </a:r>
            <a:r>
              <a:rPr lang="en-US" altLang="ko-KR" sz="2000" dirty="0" smtClean="0">
                <a:latin typeface="Times New Roman" panose="02020603050405020304" pitchFamily="18" charset="0"/>
                <a:cs typeface="Times New Roman" panose="02020603050405020304" pitchFamily="18" charset="0"/>
              </a:rPr>
              <a:t>gold standard for causal inference.</a:t>
            </a:r>
          </a:p>
          <a:p>
            <a:pPr marL="742950" lvl="1" indent="-285750">
              <a:lnSpc>
                <a:spcPct val="150000"/>
              </a:lnSpc>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However, even if we do not have a true control group, we </a:t>
            </a:r>
            <a:r>
              <a:rPr lang="en-US" altLang="ko-KR" dirty="0" smtClean="0">
                <a:latin typeface="Times New Roman" panose="02020603050405020304" pitchFamily="18" charset="0"/>
                <a:cs typeface="Times New Roman" panose="02020603050405020304" pitchFamily="18" charset="0"/>
              </a:rPr>
              <a:t>might be </a:t>
            </a:r>
            <a:r>
              <a:rPr lang="en-US" altLang="ko-KR" dirty="0">
                <a:latin typeface="Times New Roman" panose="02020603050405020304" pitchFamily="18" charset="0"/>
                <a:cs typeface="Times New Roman" panose="02020603050405020304" pitchFamily="18" charset="0"/>
              </a:rPr>
              <a:t>able to develop a predictive model of the counterfactual</a:t>
            </a:r>
            <a:r>
              <a:rPr lang="en-US" altLang="ko-KR" dirty="0" smtClean="0">
                <a:latin typeface="Times New Roman" panose="02020603050405020304" pitchFamily="18" charset="0"/>
                <a:cs typeface="Times New Roman" panose="02020603050405020304" pitchFamily="18" charset="0"/>
              </a:rPr>
              <a:t>.</a:t>
            </a:r>
            <a:endParaRPr lang="en-US" altLang="ko-KR" sz="2000" dirty="0" smtClean="0">
              <a:latin typeface="Times New Roman" panose="02020603050405020304" pitchFamily="18" charset="0"/>
              <a:cs typeface="Times New Roman" panose="02020603050405020304" pitchFamily="18" charset="0"/>
            </a:endParaRPr>
          </a:p>
        </p:txBody>
      </p:sp>
      <p:pic>
        <p:nvPicPr>
          <p:cNvPr id="7" name="Picture 4" descr="https://mappingignorance.org/fx/media/2015/10/Randomiz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3281169"/>
            <a:ext cx="3705234" cy="225491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rotWithShape="1">
          <a:blip r:embed="rId4"/>
          <a:srcRect t="8682"/>
          <a:stretch/>
        </p:blipFill>
        <p:spPr>
          <a:xfrm>
            <a:off x="4979416" y="3403980"/>
            <a:ext cx="3697039" cy="1990382"/>
          </a:xfrm>
          <a:prstGeom prst="rect">
            <a:avLst/>
          </a:prstGeom>
        </p:spPr>
      </p:pic>
      <p:cxnSp>
        <p:nvCxnSpPr>
          <p:cNvPr id="12" name="직선 연결선 11"/>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1362644" y="5706370"/>
            <a:ext cx="2201244" cy="338554"/>
          </a:xfrm>
          <a:prstGeom prst="rect">
            <a:avLst/>
          </a:prstGeom>
        </p:spPr>
        <p:txBody>
          <a:bodyPr wrap="none">
            <a:spAutoFit/>
          </a:bodyPr>
          <a:lstStyle/>
          <a:p>
            <a:r>
              <a:rPr lang="en-US" altLang="ko-KR" sz="1600" dirty="0" smtClean="0">
                <a:latin typeface="Times New Roman" panose="02020603050405020304" pitchFamily="18" charset="0"/>
                <a:cs typeface="Times New Roman" panose="02020603050405020304" pitchFamily="18" charset="0"/>
              </a:rPr>
              <a:t>Randomized experiment</a:t>
            </a:r>
            <a:endParaRPr lang="ko-KR" altLang="en-US" sz="1600" dirty="0"/>
          </a:p>
        </p:txBody>
      </p:sp>
      <p:sp>
        <p:nvSpPr>
          <p:cNvPr id="10" name="직사각형 9"/>
          <p:cNvSpPr/>
          <p:nvPr/>
        </p:nvSpPr>
        <p:spPr>
          <a:xfrm>
            <a:off x="5547768" y="5580529"/>
            <a:ext cx="2408608" cy="584775"/>
          </a:xfrm>
          <a:prstGeom prst="rect">
            <a:avLst/>
          </a:prstGeom>
        </p:spPr>
        <p:txBody>
          <a:bodyPr wrap="none">
            <a:spAutoFit/>
          </a:bodyPr>
          <a:lstStyle/>
          <a:p>
            <a:pPr algn="ctr"/>
            <a:r>
              <a:rPr lang="en-US" altLang="ko-KR" sz="1600" dirty="0" smtClean="0">
                <a:latin typeface="Times New Roman" panose="02020603050405020304" pitchFamily="18" charset="0"/>
                <a:cs typeface="Times New Roman" panose="02020603050405020304" pitchFamily="18" charset="0"/>
              </a:rPr>
              <a:t>Quasi-experiment </a:t>
            </a:r>
          </a:p>
          <a:p>
            <a:pPr algn="ctr"/>
            <a:r>
              <a:rPr lang="en-US" altLang="ko-KR" sz="1600" dirty="0" smtClean="0">
                <a:latin typeface="Times New Roman" panose="02020603050405020304" pitchFamily="18" charset="0"/>
                <a:cs typeface="Times New Roman" panose="02020603050405020304" pitchFamily="18" charset="0"/>
              </a:rPr>
              <a:t>(Difference-in-differences)</a:t>
            </a:r>
            <a:endParaRPr lang="ko-KR" altLang="en-US" sz="1600" dirty="0"/>
          </a:p>
        </p:txBody>
      </p:sp>
    </p:spTree>
    <p:extLst>
      <p:ext uri="{BB962C8B-B14F-4D97-AF65-F5344CB8AC3E}">
        <p14:creationId xmlns:p14="http://schemas.microsoft.com/office/powerpoint/2010/main" val="12537318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36</a:t>
            </a:fld>
            <a:endParaRPr lang="ko-KR" altLang="en-US" dirty="0"/>
          </a:p>
        </p:txBody>
      </p:sp>
      <p:sp>
        <p:nvSpPr>
          <p:cNvPr id="4" name="직사각형 3"/>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(4) Pseudo </a:t>
            </a:r>
            <a:r>
              <a:rPr lang="en-US" altLang="ko-KR" sz="2600" b="1" dirty="0">
                <a:solidFill>
                  <a:prstClr val="black"/>
                </a:solidFill>
                <a:latin typeface="Times New Roman" panose="02020603050405020304" pitchFamily="18" charset="0"/>
                <a:cs typeface="Times New Roman" panose="02020603050405020304" pitchFamily="18" charset="0"/>
              </a:rPr>
              <a:t>Control Group</a:t>
            </a:r>
          </a:p>
        </p:txBody>
      </p:sp>
      <p:sp>
        <p:nvSpPr>
          <p:cNvPr id="8" name="TextBox 7"/>
          <p:cNvSpPr txBox="1"/>
          <p:nvPr/>
        </p:nvSpPr>
        <p:spPr>
          <a:xfrm>
            <a:off x="404328" y="980728"/>
            <a:ext cx="8291264" cy="18004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Example: Train-Test-Treat Compare (TTTC) </a:t>
            </a:r>
            <a:r>
              <a:rPr lang="en-US" altLang="ko-KR" sz="2000" dirty="0" smtClean="0">
                <a:latin typeface="Times New Roman" panose="02020603050405020304" pitchFamily="18" charset="0"/>
                <a:cs typeface="Times New Roman" panose="02020603050405020304" pitchFamily="18" charset="0"/>
              </a:rPr>
              <a:t>model</a:t>
            </a:r>
            <a:endParaRPr lang="en-US" altLang="ko-KR"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ko-KR" dirty="0" err="1" smtClean="0">
                <a:latin typeface="Times New Roman" panose="02020603050405020304" pitchFamily="18" charset="0"/>
                <a:cs typeface="Times New Roman" panose="02020603050405020304" pitchFamily="18" charset="0"/>
              </a:rPr>
              <a:t>Brodersen</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et al</a:t>
            </a:r>
            <a:r>
              <a:rPr lang="en-US" altLang="ko-KR" dirty="0" smtClean="0">
                <a:latin typeface="Times New Roman" panose="02020603050405020304" pitchFamily="18" charset="0"/>
                <a:cs typeface="Times New Roman" panose="02020603050405020304" pitchFamily="18" charset="0"/>
              </a:rPr>
              <a:t>. (2015) </a:t>
            </a:r>
            <a:r>
              <a:rPr lang="en-US" altLang="ko-KR" dirty="0">
                <a:latin typeface="Times New Roman" panose="02020603050405020304" pitchFamily="18" charset="0"/>
                <a:cs typeface="Times New Roman" panose="02020603050405020304" pitchFamily="18" charset="0"/>
              </a:rPr>
              <a:t>compare the predicted trends of organic clicks (as </a:t>
            </a:r>
            <a:r>
              <a:rPr lang="en-US" altLang="ko-KR" dirty="0" smtClean="0">
                <a:latin typeface="Times New Roman" panose="02020603050405020304" pitchFamily="18" charset="0"/>
                <a:cs typeface="Times New Roman" panose="02020603050405020304" pitchFamily="18" charset="0"/>
              </a:rPr>
              <a:t>a counterfactual; control group) </a:t>
            </a:r>
            <a:r>
              <a:rPr lang="en-US" altLang="ko-KR" dirty="0">
                <a:latin typeface="Times New Roman" panose="02020603050405020304" pitchFamily="18" charset="0"/>
                <a:cs typeface="Times New Roman" panose="02020603050405020304" pitchFamily="18" charset="0"/>
              </a:rPr>
              <a:t>with the realized trends treated by advertising (i.e., organic + paid clicks</a:t>
            </a:r>
            <a:r>
              <a:rPr lang="en-US" altLang="ko-KR" dirty="0" smtClean="0">
                <a:latin typeface="Times New Roman" panose="02020603050405020304" pitchFamily="18" charset="0"/>
                <a:cs typeface="Times New Roman" panose="02020603050405020304" pitchFamily="18" charset="0"/>
              </a:rPr>
              <a:t>).</a:t>
            </a:r>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p:nvPicPr>
        <p:blipFill>
          <a:blip r:embed="rId3"/>
          <a:stretch>
            <a:fillRect/>
          </a:stretch>
        </p:blipFill>
        <p:spPr>
          <a:xfrm>
            <a:off x="1835696" y="2851009"/>
            <a:ext cx="5616624" cy="2954255"/>
          </a:xfrm>
          <a:prstGeom prst="rect">
            <a:avLst/>
          </a:prstGeom>
        </p:spPr>
      </p:pic>
      <p:sp>
        <p:nvSpPr>
          <p:cNvPr id="12" name="직사각형 11"/>
          <p:cNvSpPr/>
          <p:nvPr/>
        </p:nvSpPr>
        <p:spPr>
          <a:xfrm>
            <a:off x="1249288" y="6011996"/>
            <a:ext cx="7571184" cy="369332"/>
          </a:xfrm>
          <a:prstGeom prst="rect">
            <a:avLst/>
          </a:prstGeom>
        </p:spPr>
        <p:txBody>
          <a:bodyPr wrap="square">
            <a:spAutoFit/>
          </a:bodyPr>
          <a:lstStyle/>
          <a:p>
            <a:r>
              <a:rPr lang="en-US" altLang="ko-KR" sz="900" dirty="0" err="1" smtClean="0">
                <a:solidFill>
                  <a:srgbClr val="222222"/>
                </a:solidFill>
                <a:latin typeface="Arial" panose="020B0604020202020204" pitchFamily="34" charset="0"/>
              </a:rPr>
              <a:t>Brodersen</a:t>
            </a:r>
            <a:r>
              <a:rPr lang="en-US" altLang="ko-KR" sz="900" dirty="0">
                <a:solidFill>
                  <a:srgbClr val="222222"/>
                </a:solidFill>
                <a:latin typeface="Arial" panose="020B0604020202020204" pitchFamily="34" charset="0"/>
              </a:rPr>
              <a:t>, K.H., </a:t>
            </a:r>
            <a:r>
              <a:rPr lang="en-US" altLang="ko-KR" sz="900" dirty="0" err="1">
                <a:solidFill>
                  <a:srgbClr val="222222"/>
                </a:solidFill>
                <a:latin typeface="Arial" panose="020B0604020202020204" pitchFamily="34" charset="0"/>
              </a:rPr>
              <a:t>Gallusser</a:t>
            </a:r>
            <a:r>
              <a:rPr lang="en-US" altLang="ko-KR" sz="900" dirty="0">
                <a:solidFill>
                  <a:srgbClr val="222222"/>
                </a:solidFill>
                <a:latin typeface="Arial" panose="020B0604020202020204" pitchFamily="34" charset="0"/>
              </a:rPr>
              <a:t>, F., Koehler, J., Remy, N. and Scott, S.L., 2015. Inferring </a:t>
            </a:r>
            <a:r>
              <a:rPr lang="en-US" altLang="ko-KR" sz="900" dirty="0" smtClean="0">
                <a:solidFill>
                  <a:srgbClr val="222222"/>
                </a:solidFill>
                <a:latin typeface="Arial" panose="020B0604020202020204" pitchFamily="34" charset="0"/>
              </a:rPr>
              <a:t>Causal Impact Using </a:t>
            </a:r>
            <a:r>
              <a:rPr lang="en-US" altLang="ko-KR" sz="900" dirty="0">
                <a:solidFill>
                  <a:srgbClr val="222222"/>
                </a:solidFill>
                <a:latin typeface="Arial" panose="020B0604020202020204" pitchFamily="34" charset="0"/>
              </a:rPr>
              <a:t>Bayesian </a:t>
            </a:r>
            <a:r>
              <a:rPr lang="en-US" altLang="ko-KR" sz="900" dirty="0" smtClean="0">
                <a:solidFill>
                  <a:srgbClr val="222222"/>
                </a:solidFill>
                <a:latin typeface="Arial" panose="020B0604020202020204" pitchFamily="34" charset="0"/>
              </a:rPr>
              <a:t>Structural Time-Series Models</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The Annals of Applied Statistics</a:t>
            </a:r>
            <a:r>
              <a:rPr lang="en-US" altLang="ko-KR" sz="900" dirty="0">
                <a:solidFill>
                  <a:srgbClr val="222222"/>
                </a:solidFill>
                <a:latin typeface="Arial" panose="020B0604020202020204" pitchFamily="34" charset="0"/>
              </a:rPr>
              <a:t>, 9(1), pp.247-274.</a:t>
            </a:r>
            <a:endParaRPr lang="ko-KR" altLang="en-US" sz="900" dirty="0"/>
          </a:p>
        </p:txBody>
      </p:sp>
    </p:spTree>
    <p:extLst>
      <p:ext uri="{BB962C8B-B14F-4D97-AF65-F5344CB8AC3E}">
        <p14:creationId xmlns:p14="http://schemas.microsoft.com/office/powerpoint/2010/main" val="2147034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4</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144085"/>
            <a:ext cx="8219256" cy="784830"/>
          </a:xfrm>
          <a:prstGeom prst="rect">
            <a:avLst/>
          </a:prstGeom>
        </p:spPr>
        <p:txBody>
          <a:bodyPr wrap="square">
            <a:spAutoFit/>
          </a:bodyPr>
          <a:lstStyle/>
          <a:p>
            <a:pPr>
              <a:lnSpc>
                <a:spcPct val="150000"/>
              </a:lnSpc>
            </a:pPr>
            <a:r>
              <a:rPr lang="en-US" altLang="ko-KR" sz="3000" b="1" dirty="0" smtClean="0">
                <a:solidFill>
                  <a:prstClr val="black"/>
                </a:solidFill>
                <a:latin typeface="Times New Roman" panose="02020603050405020304" pitchFamily="18" charset="0"/>
                <a:cs typeface="Times New Roman" panose="02020603050405020304" pitchFamily="18" charset="0"/>
              </a:rPr>
              <a:t>Social Science Research with Video Analytics</a:t>
            </a:r>
            <a:endParaRPr lang="en-US" altLang="ko-KR" sz="3000" b="1" dirty="0">
              <a:solidFill>
                <a:prstClr val="black"/>
              </a:solidFill>
              <a:latin typeface="Times New Roman" panose="02020603050405020304" pitchFamily="18" charset="0"/>
              <a:cs typeface="Times New Roman" panose="02020603050405020304" pitchFamily="18" charset="0"/>
            </a:endParaRPr>
          </a:p>
        </p:txBody>
      </p:sp>
      <p:sp>
        <p:nvSpPr>
          <p:cNvPr id="7" name="직사각형 6"/>
          <p:cNvSpPr/>
          <p:nvPr/>
        </p:nvSpPr>
        <p:spPr>
          <a:xfrm>
            <a:off x="350217" y="1273944"/>
            <a:ext cx="8673861" cy="400110"/>
          </a:xfrm>
          <a:prstGeom prst="rect">
            <a:avLst/>
          </a:prstGeom>
        </p:spPr>
        <p:txBody>
          <a:bodyPr wrap="square">
            <a:spAutoFit/>
          </a:bodyPr>
          <a:lstStyle/>
          <a:p>
            <a:pPr>
              <a:buFont typeface="Arial" pitchFamily="34" charset="0"/>
              <a:buChar char="•"/>
            </a:pPr>
            <a:r>
              <a:rPr lang="en-US" altLang="ko-KR" sz="2000" dirty="0" smtClean="0">
                <a:latin typeface="Times New Roman" pitchFamily="18" charset="0"/>
                <a:cs typeface="Times New Roman" pitchFamily="18" charset="0"/>
              </a:rPr>
              <a:t> Social Science + Video Data                 Computer Science + Video Data</a:t>
            </a:r>
            <a:endParaRPr lang="en-US" altLang="ko-KR" sz="2000" dirty="0">
              <a:latin typeface="Times New Roman" charset="0"/>
              <a:ea typeface="Times New Roman" charset="0"/>
              <a:cs typeface="Times New Roman" charset="0"/>
            </a:endParaRPr>
          </a:p>
        </p:txBody>
      </p:sp>
      <p:sp>
        <p:nvSpPr>
          <p:cNvPr id="8" name="직사각형 7"/>
          <p:cNvSpPr/>
          <p:nvPr/>
        </p:nvSpPr>
        <p:spPr>
          <a:xfrm>
            <a:off x="355341" y="2137821"/>
            <a:ext cx="8291264" cy="346248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2000" dirty="0">
                <a:solidFill>
                  <a:schemeClr val="bg1">
                    <a:lumMod val="65000"/>
                  </a:schemeClr>
                </a:solidFill>
                <a:latin typeface="Times New Roman" panose="02020603050405020304" pitchFamily="18" charset="0"/>
                <a:cs typeface="Times New Roman" panose="02020603050405020304" pitchFamily="18" charset="0"/>
              </a:rPr>
              <a:t>Computer scientist’s viewpoint</a:t>
            </a:r>
          </a:p>
          <a:p>
            <a:pPr lvl="1">
              <a:lnSpc>
                <a:spcPct val="150000"/>
              </a:lnSpc>
            </a:pPr>
            <a:r>
              <a:rPr lang="en-US" altLang="ko-KR" dirty="0">
                <a:solidFill>
                  <a:schemeClr val="bg1">
                    <a:lumMod val="65000"/>
                  </a:schemeClr>
                </a:solidFill>
                <a:latin typeface="Times New Roman" panose="02020603050405020304" pitchFamily="18" charset="0"/>
                <a:cs typeface="Times New Roman" panose="02020603050405020304" pitchFamily="18" charset="0"/>
              </a:rPr>
              <a:t>“In many prediction tasks, causality plays no role... we do not care why a model makes good predictions; we just care that it does.” </a:t>
            </a:r>
            <a:endParaRPr lang="en-US" altLang="ko-KR" dirty="0" smtClean="0">
              <a:solidFill>
                <a:schemeClr val="bg1">
                  <a:lumMod val="65000"/>
                </a:schemeClr>
              </a:solidFill>
              <a:latin typeface="Times New Roman" panose="02020603050405020304" pitchFamily="18" charset="0"/>
              <a:cs typeface="Times New Roman" panose="02020603050405020304" pitchFamily="18" charset="0"/>
            </a:endParaRPr>
          </a:p>
          <a:p>
            <a:pPr lvl="1">
              <a:lnSpc>
                <a:spcPct val="150000"/>
              </a:lnSpc>
            </a:pPr>
            <a:endParaRPr lang="en-US" altLang="ko-KR" sz="1600" dirty="0">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sz="2000" dirty="0">
                <a:solidFill>
                  <a:prstClr val="black"/>
                </a:solidFill>
                <a:latin typeface="Times New Roman" panose="02020603050405020304" pitchFamily="18" charset="0"/>
                <a:cs typeface="Times New Roman" panose="02020603050405020304" pitchFamily="18" charset="0"/>
              </a:rPr>
              <a:t>Social scientist’s viewpoint</a:t>
            </a:r>
          </a:p>
          <a:p>
            <a:pPr lvl="1">
              <a:lnSpc>
                <a:spcPct val="150000"/>
              </a:lnSpc>
            </a:pPr>
            <a:r>
              <a:rPr lang="en-US" altLang="ko-KR" dirty="0">
                <a:solidFill>
                  <a:prstClr val="black"/>
                </a:solidFill>
                <a:latin typeface="Times New Roman" panose="02020603050405020304" pitchFamily="18" charset="0"/>
                <a:cs typeface="Times New Roman" panose="02020603050405020304" pitchFamily="18" charset="0"/>
              </a:rPr>
              <a:t>“Explanation tasks are </a:t>
            </a:r>
            <a:r>
              <a:rPr lang="en-US" altLang="ko-KR" dirty="0">
                <a:solidFill>
                  <a:srgbClr val="C00000"/>
                </a:solidFill>
                <a:latin typeface="Times New Roman" panose="02020603050405020304" pitchFamily="18" charset="0"/>
                <a:cs typeface="Times New Roman" panose="02020603050405020304" pitchFamily="18" charset="0"/>
              </a:rPr>
              <a:t>fundamentally concerned with causality</a:t>
            </a:r>
            <a:r>
              <a:rPr lang="en-US" altLang="ko-KR" dirty="0">
                <a:solidFill>
                  <a:prstClr val="black"/>
                </a:solidFill>
                <a:latin typeface="Times New Roman" panose="02020603050405020304" pitchFamily="18" charset="0"/>
                <a:cs typeface="Times New Roman" panose="02020603050405020304" pitchFamily="18" charset="0"/>
              </a:rPr>
              <a:t>. Here, the goal is to use observed data to provide evidence in support or opposition of causal explanations.” </a:t>
            </a:r>
            <a:endParaRPr lang="en-US" altLang="ko-KR" dirty="0">
              <a:latin typeface="Times New Roman" panose="02020603050405020304" pitchFamily="18" charset="0"/>
              <a:cs typeface="Times New Roman" panose="02020603050405020304" pitchFamily="18" charset="0"/>
            </a:endParaRPr>
          </a:p>
        </p:txBody>
      </p:sp>
      <p:sp>
        <p:nvSpPr>
          <p:cNvPr id="10" name="직사각형 9"/>
          <p:cNvSpPr/>
          <p:nvPr/>
        </p:nvSpPr>
        <p:spPr>
          <a:xfrm>
            <a:off x="1394012" y="5986633"/>
            <a:ext cx="7398060" cy="553998"/>
          </a:xfrm>
          <a:prstGeom prst="rect">
            <a:avLst/>
          </a:prstGeom>
        </p:spPr>
        <p:txBody>
          <a:bodyPr wrap="square">
            <a:spAutoFit/>
          </a:bodyPr>
          <a:lstStyle/>
          <a:p>
            <a:pPr algn="r"/>
            <a:r>
              <a:rPr lang="en-US" altLang="ko-KR" sz="1000" dirty="0">
                <a:latin typeface="Times New Roman" charset="0"/>
                <a:ea typeface="Times New Roman" charset="0"/>
                <a:cs typeface="Times New Roman" charset="0"/>
              </a:rPr>
              <a:t>Wallach, H., 2018. Computational </a:t>
            </a:r>
            <a:r>
              <a:rPr lang="en-US" altLang="ko-KR" sz="1000" dirty="0" smtClean="0">
                <a:latin typeface="Times New Roman" charset="0"/>
                <a:ea typeface="Times New Roman" charset="0"/>
                <a:cs typeface="Times New Roman" charset="0"/>
              </a:rPr>
              <a:t>Social Science ≠ Computer Science + Social Data</a:t>
            </a:r>
            <a:r>
              <a:rPr lang="en-US" altLang="ko-KR" sz="1000" dirty="0">
                <a:latin typeface="Times New Roman" charset="0"/>
                <a:ea typeface="Times New Roman" charset="0"/>
                <a:cs typeface="Times New Roman" charset="0"/>
              </a:rPr>
              <a:t>. </a:t>
            </a:r>
            <a:r>
              <a:rPr lang="en-US" altLang="ko-KR" sz="1000" i="1" dirty="0">
                <a:latin typeface="Times New Roman" charset="0"/>
                <a:ea typeface="Times New Roman" charset="0"/>
                <a:cs typeface="Times New Roman" charset="0"/>
              </a:rPr>
              <a:t>Communications of the ACM</a:t>
            </a:r>
            <a:r>
              <a:rPr lang="en-US" altLang="ko-KR" sz="1000" dirty="0">
                <a:latin typeface="Times New Roman" charset="0"/>
                <a:ea typeface="Times New Roman" charset="0"/>
                <a:cs typeface="Times New Roman" charset="0"/>
              </a:rPr>
              <a:t>, 61(3), pp.42-44</a:t>
            </a:r>
            <a:r>
              <a:rPr lang="en-US" altLang="ko-KR" sz="1000" dirty="0" smtClean="0">
                <a:latin typeface="Times New Roman" charset="0"/>
                <a:ea typeface="Times New Roman" charset="0"/>
                <a:cs typeface="Times New Roman" charset="0"/>
              </a:rPr>
              <a:t>.</a:t>
            </a:r>
          </a:p>
          <a:p>
            <a:pPr algn="r"/>
            <a:r>
              <a:rPr lang="en-US" altLang="ko-KR" sz="1000" dirty="0" smtClean="0">
                <a:latin typeface="Times New Roman" charset="0"/>
                <a:ea typeface="Times New Roman" charset="0"/>
                <a:cs typeface="Times New Roman" charset="0"/>
              </a:rPr>
              <a:t>KAIST Summer Session Organized by </a:t>
            </a:r>
            <a:r>
              <a:rPr lang="en-US" altLang="ko-KR" sz="1000" dirty="0" err="1" smtClean="0">
                <a:latin typeface="Times New Roman" charset="0"/>
                <a:ea typeface="Times New Roman" charset="0"/>
                <a:cs typeface="Times New Roman" charset="0"/>
              </a:rPr>
              <a:t>Jiyong</a:t>
            </a:r>
            <a:r>
              <a:rPr lang="en-US" altLang="ko-KR" sz="1000" dirty="0" smtClean="0">
                <a:latin typeface="Times New Roman" charset="0"/>
                <a:ea typeface="Times New Roman" charset="0"/>
                <a:cs typeface="Times New Roman" charset="0"/>
              </a:rPr>
              <a:t> </a:t>
            </a:r>
            <a:r>
              <a:rPr lang="en-US" altLang="ko-KR" sz="1000" dirty="0">
                <a:latin typeface="Times New Roman" charset="0"/>
                <a:ea typeface="Times New Roman" charset="0"/>
                <a:cs typeface="Times New Roman" charset="0"/>
              </a:rPr>
              <a:t>Park(2018)</a:t>
            </a:r>
          </a:p>
          <a:p>
            <a:endParaRPr lang="ko-KR" altLang="en-US" sz="1000" dirty="0">
              <a:latin typeface="Times New Roman" charset="0"/>
              <a:ea typeface="Times New Roman" charset="0"/>
              <a:cs typeface="Times New Roman" charset="0"/>
            </a:endParaRPr>
          </a:p>
        </p:txBody>
      </p:sp>
      <p:pic>
        <p:nvPicPr>
          <p:cNvPr id="30722" name="Picture 2" descr="ot equal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989" y="1243618"/>
            <a:ext cx="770910" cy="48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423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5</a:t>
            </a:fld>
            <a:endParaRPr lang="ko-KR" altLang="en-US" dirty="0"/>
          </a:p>
        </p:txBody>
      </p:sp>
      <p:sp>
        <p:nvSpPr>
          <p:cNvPr id="4" name="직사각형 3"/>
          <p:cNvSpPr/>
          <p:nvPr/>
        </p:nvSpPr>
        <p:spPr>
          <a:xfrm>
            <a:off x="467544" y="144085"/>
            <a:ext cx="8219256" cy="600293"/>
          </a:xfrm>
          <a:prstGeom prst="rect">
            <a:avLst/>
          </a:prstGeom>
        </p:spPr>
        <p:txBody>
          <a:bodyPr wrap="square">
            <a:spAutoFit/>
          </a:bodyPr>
          <a:lstStyle/>
          <a:p>
            <a:pPr>
              <a:lnSpc>
                <a:spcPct val="150000"/>
              </a:lnSpc>
            </a:pPr>
            <a:r>
              <a:rPr lang="en-US" altLang="ko-KR" sz="2500" b="1" dirty="0" smtClean="0">
                <a:solidFill>
                  <a:prstClr val="black"/>
                </a:solidFill>
                <a:latin typeface="Times New Roman" panose="02020603050405020304" pitchFamily="18" charset="0"/>
                <a:cs typeface="Times New Roman" panose="02020603050405020304" pitchFamily="18" charset="0"/>
              </a:rPr>
              <a:t>Causation vs. Prediction Example</a:t>
            </a:r>
            <a:endParaRPr lang="en-US" altLang="ko-KR" sz="2500" b="1" dirty="0">
              <a:solidFill>
                <a:prstClr val="black"/>
              </a:solidFill>
              <a:latin typeface="Times New Roman" panose="02020603050405020304" pitchFamily="18" charset="0"/>
              <a:cs typeface="Times New Roman" panose="02020603050405020304" pitchFamily="18" charset="0"/>
            </a:endParaRPr>
          </a:p>
        </p:txBody>
      </p:sp>
      <p:sp>
        <p:nvSpPr>
          <p:cNvPr id="23" name="TextBox 7"/>
          <p:cNvSpPr txBox="1"/>
          <p:nvPr/>
        </p:nvSpPr>
        <p:spPr>
          <a:xfrm>
            <a:off x="404328" y="980728"/>
            <a:ext cx="8416144" cy="53553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2000" dirty="0">
                <a:latin typeface="Times New Roman" panose="02020603050405020304" pitchFamily="18" charset="0"/>
                <a:cs typeface="Times New Roman" panose="02020603050405020304" pitchFamily="18" charset="0"/>
              </a:rPr>
              <a:t>만약 전자레인지 폭발에 의해 불이나 난 </a:t>
            </a:r>
            <a:r>
              <a:rPr lang="ko-KR" altLang="en-US" sz="2000" dirty="0" smtClean="0">
                <a:latin typeface="Times New Roman" panose="02020603050405020304" pitchFamily="18" charset="0"/>
                <a:cs typeface="Times New Roman" panose="02020603050405020304" pitchFamily="18" charset="0"/>
              </a:rPr>
              <a:t>상황에서</a:t>
            </a:r>
            <a:endParaRPr lang="en-US" altLang="ko-KR" sz="2000" dirty="0" smtClean="0">
              <a:latin typeface="Times New Roman" panose="02020603050405020304" pitchFamily="18" charset="0"/>
              <a:cs typeface="Times New Roman" panose="02020603050405020304" pitchFamily="18" charset="0"/>
            </a:endParaRPr>
          </a:p>
          <a:p>
            <a:pPr marL="914400" lvl="1" indent="-457200">
              <a:lnSpc>
                <a:spcPct val="150000"/>
              </a:lnSpc>
              <a:buAutoNum type="arabicPeriod"/>
            </a:pPr>
            <a:r>
              <a:rPr lang="en-US" altLang="ko-KR" dirty="0" smtClean="0">
                <a:latin typeface="Times New Roman" panose="02020603050405020304" pitchFamily="18" charset="0"/>
                <a:cs typeface="Times New Roman" panose="02020603050405020304" pitchFamily="18" charset="0"/>
              </a:rPr>
              <a:t>Causation</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불이 일어난 원인은 전자레인지 폭발에 의한 것입니다</a:t>
            </a:r>
            <a:r>
              <a:rPr lang="en-US" altLang="ko-KR" dirty="0">
                <a:latin typeface="Times New Roman" panose="02020603050405020304" pitchFamily="18" charset="0"/>
                <a:cs typeface="Times New Roman" panose="02020603050405020304" pitchFamily="18" charset="0"/>
              </a:rPr>
              <a:t>. </a:t>
            </a:r>
            <a:endParaRPr lang="en-US" altLang="ko-KR" dirty="0" smtClean="0">
              <a:latin typeface="Times New Roman" panose="02020603050405020304" pitchFamily="18" charset="0"/>
              <a:cs typeface="Times New Roman" panose="02020603050405020304" pitchFamily="18" charset="0"/>
            </a:endParaRPr>
          </a:p>
          <a:p>
            <a:pPr marL="914400" lvl="1" indent="-457200">
              <a:lnSpc>
                <a:spcPct val="150000"/>
              </a:lnSpc>
              <a:buAutoNum type="arabicPeriod"/>
            </a:pPr>
            <a:r>
              <a:rPr lang="en-US" altLang="ko-KR" dirty="0" smtClean="0">
                <a:latin typeface="Times New Roman" panose="02020603050405020304" pitchFamily="18" charset="0"/>
                <a:cs typeface="Times New Roman" panose="02020603050405020304" pitchFamily="18" charset="0"/>
              </a:rPr>
              <a:t>Correlation</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소방관이 몰려 있는 곳에는 불이 났을 수 있습니다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하지만</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소방관이 불을 일으키진 않았고</a:t>
            </a:r>
            <a:r>
              <a:rPr lang="en-US" altLang="ko-KR" dirty="0" smtClean="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둘 </a:t>
            </a:r>
            <a:r>
              <a:rPr lang="ko-KR" altLang="en-US" dirty="0">
                <a:latin typeface="Times New Roman" panose="02020603050405020304" pitchFamily="18" charset="0"/>
                <a:cs typeface="Times New Roman" panose="02020603050405020304" pitchFamily="18" charset="0"/>
              </a:rPr>
              <a:t>사이에는 상관관계가 높을 뿐 입니다</a:t>
            </a:r>
            <a:r>
              <a:rPr lang="en-US" altLang="ko-KR" dirty="0">
                <a:latin typeface="Times New Roman" panose="02020603050405020304" pitchFamily="18" charset="0"/>
                <a:cs typeface="Times New Roman" panose="02020603050405020304" pitchFamily="18" charset="0"/>
              </a:rPr>
              <a:t>. </a:t>
            </a:r>
            <a:endParaRPr lang="en-US" altLang="ko-KR" dirty="0" smtClean="0">
              <a:latin typeface="Times New Roman" panose="02020603050405020304" pitchFamily="18" charset="0"/>
              <a:cs typeface="Times New Roman" panose="02020603050405020304" pitchFamily="18" charset="0"/>
            </a:endParaRPr>
          </a:p>
          <a:p>
            <a:pPr marL="914400" lvl="1" indent="-457200">
              <a:lnSpc>
                <a:spcPct val="150000"/>
              </a:lnSpc>
              <a:buAutoNum type="arabicPeriod"/>
            </a:pPr>
            <a:r>
              <a:rPr lang="en-US" altLang="ko-KR" dirty="0" smtClean="0">
                <a:latin typeface="Times New Roman" panose="02020603050405020304" pitchFamily="18" charset="0"/>
                <a:cs typeface="Times New Roman" panose="02020603050405020304" pitchFamily="18" charset="0"/>
              </a:rPr>
              <a:t>Prediction</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하지만 소방관이 몰려있다는 것으로 부터</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불이 났을 거라는 예측을 할 수는 있습니다</a:t>
            </a:r>
            <a:r>
              <a:rPr lang="en-US" altLang="ko-KR" dirty="0" smtClean="0">
                <a:latin typeface="Times New Roman" panose="02020603050405020304" pitchFamily="18" charset="0"/>
                <a:cs typeface="Times New Roman" panose="02020603050405020304" pitchFamily="18" charset="0"/>
              </a:rPr>
              <a:t>.</a:t>
            </a:r>
          </a:p>
          <a:p>
            <a:pPr marL="914400" lvl="1" indent="-457200">
              <a:lnSpc>
                <a:spcPct val="150000"/>
              </a:lnSpc>
              <a:buAutoNum type="arabicPeriod"/>
            </a:pPr>
            <a:endParaRPr lang="en-US" altLang="ko-KR" dirty="0" smtClean="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ko-KR" altLang="en-US" sz="2000" dirty="0">
                <a:latin typeface="Times New Roman" panose="02020603050405020304" pitchFamily="18" charset="0"/>
                <a:cs typeface="Times New Roman" panose="02020603050405020304" pitchFamily="18" charset="0"/>
              </a:rPr>
              <a:t>따라서</a:t>
            </a:r>
            <a:r>
              <a:rPr lang="en-US" altLang="ko-KR" sz="2000" dirty="0">
                <a:latin typeface="Times New Roman" panose="02020603050405020304" pitchFamily="18" charset="0"/>
                <a:cs typeface="Times New Roman" panose="02020603050405020304" pitchFamily="18" charset="0"/>
              </a:rPr>
              <a:t>, Prediction</a:t>
            </a:r>
            <a:r>
              <a:rPr lang="ko-KR" altLang="en-US" sz="2000" dirty="0">
                <a:latin typeface="Times New Roman" panose="02020603050405020304" pitchFamily="18" charset="0"/>
                <a:cs typeface="Times New Roman" panose="02020603050405020304" pitchFamily="18" charset="0"/>
              </a:rPr>
              <a:t>에 있어서는 </a:t>
            </a:r>
            <a:r>
              <a:rPr lang="en-US" altLang="ko-KR" sz="2000" dirty="0">
                <a:latin typeface="Times New Roman" panose="02020603050405020304" pitchFamily="18" charset="0"/>
                <a:cs typeface="Times New Roman" panose="02020603050405020304" pitchFamily="18" charset="0"/>
              </a:rPr>
              <a:t>Causation</a:t>
            </a:r>
            <a:r>
              <a:rPr lang="ko-KR" altLang="en-US" sz="2000" dirty="0">
                <a:latin typeface="Times New Roman" panose="02020603050405020304" pitchFamily="18" charset="0"/>
                <a:cs typeface="Times New Roman" panose="02020603050405020304" pitchFamily="18" charset="0"/>
              </a:rPr>
              <a:t>과 관련 없이 </a:t>
            </a:r>
            <a:r>
              <a:rPr lang="en-US" altLang="ko-KR" sz="2000" dirty="0">
                <a:latin typeface="Times New Roman" panose="02020603050405020304" pitchFamily="18" charset="0"/>
                <a:cs typeface="Times New Roman" panose="02020603050405020304" pitchFamily="18" charset="0"/>
              </a:rPr>
              <a:t>Correlation</a:t>
            </a:r>
            <a:r>
              <a:rPr lang="ko-KR" altLang="en-US" sz="2000" dirty="0">
                <a:latin typeface="Times New Roman" panose="02020603050405020304" pitchFamily="18" charset="0"/>
                <a:cs typeface="Times New Roman" panose="02020603050405020304" pitchFamily="18" charset="0"/>
              </a:rPr>
              <a:t>이 중요 합니다</a:t>
            </a:r>
            <a:r>
              <a:rPr lang="en-US" altLang="ko-KR" sz="2000" dirty="0">
                <a:latin typeface="Times New Roman" panose="02020603050405020304" pitchFamily="18" charset="0"/>
                <a:cs typeface="Times New Roman" panose="02020603050405020304" pitchFamily="18" charset="0"/>
              </a:rPr>
              <a:t>. </a:t>
            </a:r>
          </a:p>
          <a:p>
            <a:pPr marL="457200" indent="-45720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Prediction</a:t>
            </a:r>
            <a:r>
              <a:rPr lang="ko-KR" altLang="en-US" sz="2000" dirty="0">
                <a:latin typeface="Times New Roman" panose="02020603050405020304" pitchFamily="18" charset="0"/>
                <a:cs typeface="Times New Roman" panose="02020603050405020304" pitchFamily="18" charset="0"/>
              </a:rPr>
              <a:t>과 </a:t>
            </a:r>
            <a:r>
              <a:rPr lang="en-US" altLang="ko-KR" sz="2000" dirty="0">
                <a:latin typeface="Times New Roman" panose="02020603050405020304" pitchFamily="18" charset="0"/>
                <a:cs typeface="Times New Roman" panose="02020603050405020304" pitchFamily="18" charset="0"/>
              </a:rPr>
              <a:t>Causation</a:t>
            </a:r>
            <a:r>
              <a:rPr lang="ko-KR" altLang="en-US" sz="2000" dirty="0">
                <a:latin typeface="Times New Roman" panose="02020603050405020304" pitchFamily="18" charset="0"/>
                <a:cs typeface="Times New Roman" panose="02020603050405020304" pitchFamily="18" charset="0"/>
              </a:rPr>
              <a:t>은 목표로 하는 역할이 다르며</a:t>
            </a:r>
            <a:r>
              <a:rPr lang="en-US" altLang="ko-KR" sz="2000" dirty="0">
                <a:latin typeface="Times New Roman" panose="02020603050405020304" pitchFamily="18" charset="0"/>
                <a:cs typeface="Times New Roman" panose="02020603050405020304" pitchFamily="18" charset="0"/>
              </a:rPr>
              <a:t>, </a:t>
            </a:r>
            <a:r>
              <a:rPr lang="ko-KR" altLang="en-US" sz="2000" dirty="0">
                <a:latin typeface="Times New Roman" panose="02020603050405020304" pitchFamily="18" charset="0"/>
                <a:cs typeface="Times New Roman" panose="02020603050405020304" pitchFamily="18" charset="0"/>
              </a:rPr>
              <a:t>저희가 </a:t>
            </a:r>
            <a:r>
              <a:rPr lang="en-US" altLang="ko-KR" sz="2000" dirty="0">
                <a:latin typeface="Times New Roman" panose="02020603050405020304" pitchFamily="18" charset="0"/>
                <a:cs typeface="Times New Roman" panose="02020603050405020304" pitchFamily="18" charset="0"/>
              </a:rPr>
              <a:t>Machine Learning</a:t>
            </a:r>
            <a:r>
              <a:rPr lang="ko-KR" altLang="en-US" sz="2000" dirty="0">
                <a:latin typeface="Times New Roman" panose="02020603050405020304" pitchFamily="18" charset="0"/>
                <a:cs typeface="Times New Roman" panose="02020603050405020304" pitchFamily="18" charset="0"/>
              </a:rPr>
              <a:t>을 통해 풀고자 하는 문제의 목표는 </a:t>
            </a:r>
            <a:r>
              <a:rPr lang="en-US" altLang="ko-KR" sz="2000" dirty="0">
                <a:latin typeface="Times New Roman" panose="02020603050405020304" pitchFamily="18" charset="0"/>
                <a:cs typeface="Times New Roman" panose="02020603050405020304" pitchFamily="18" charset="0"/>
              </a:rPr>
              <a:t>Prediction </a:t>
            </a:r>
            <a:r>
              <a:rPr lang="en-US" altLang="ko-KR" sz="2000" dirty="0" smtClean="0">
                <a:latin typeface="Times New Roman" panose="02020603050405020304" pitchFamily="18" charset="0"/>
                <a:cs typeface="Times New Roman" panose="02020603050405020304" pitchFamily="18" charset="0"/>
              </a:rPr>
              <a:t>Level</a:t>
            </a:r>
            <a:r>
              <a:rPr lang="ko-KR" altLang="en-US" sz="2000" dirty="0" smtClean="0">
                <a:latin typeface="Times New Roman" panose="02020603050405020304" pitchFamily="18" charset="0"/>
                <a:cs typeface="Times New Roman" panose="02020603050405020304" pitchFamily="18" charset="0"/>
              </a:rPr>
              <a:t>과 관련이 있습니다</a:t>
            </a:r>
            <a:r>
              <a:rPr lang="en-US" altLang="ko-KR" sz="2000" dirty="0" smtClean="0">
                <a:latin typeface="Times New Roman" panose="02020603050405020304" pitchFamily="18" charset="0"/>
                <a:cs typeface="Times New Roman" panose="02020603050405020304" pitchFamily="18" charset="0"/>
              </a:rPr>
              <a:t>.</a:t>
            </a:r>
            <a:endParaRPr lang="en-US" altLang="ko-KR" sz="2000" dirty="0">
              <a:latin typeface="Times New Roman" panose="02020603050405020304" pitchFamily="18" charset="0"/>
              <a:cs typeface="Times New Roman" panose="02020603050405020304" pitchFamily="18" charset="0"/>
            </a:endParaRPr>
          </a:p>
        </p:txBody>
      </p:sp>
      <p:cxnSp>
        <p:nvCxnSpPr>
          <p:cNvPr id="6"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81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6</a:t>
            </a:fld>
            <a:endParaRPr lang="ko-KR" altLang="en-US"/>
          </a:p>
        </p:txBody>
      </p:sp>
      <p:sp>
        <p:nvSpPr>
          <p:cNvPr id="5" name="TextBox 7"/>
          <p:cNvSpPr txBox="1"/>
          <p:nvPr/>
        </p:nvSpPr>
        <p:spPr>
          <a:xfrm>
            <a:off x="404328" y="3478823"/>
            <a:ext cx="8416144" cy="2262158"/>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altLang="ko-KR" sz="2000" dirty="0">
                <a:solidFill>
                  <a:prstClr val="black"/>
                </a:solidFill>
                <a:latin typeface="Times New Roman" panose="02020603050405020304" pitchFamily="18" charset="0"/>
                <a:cs typeface="Times New Roman" panose="02020603050405020304" pitchFamily="18" charset="0"/>
              </a:rPr>
              <a:t>Social scientist’s viewpoint</a:t>
            </a:r>
          </a:p>
          <a:p>
            <a:pPr lvl="1">
              <a:lnSpc>
                <a:spcPct val="150000"/>
              </a:lnSpc>
            </a:pPr>
            <a:r>
              <a:rPr lang="en-US" altLang="ko-KR" sz="1600" dirty="0" smtClean="0">
                <a:latin typeface="Times New Roman" panose="02020603050405020304" pitchFamily="18" charset="0"/>
                <a:cs typeface="Times New Roman" panose="02020603050405020304" pitchFamily="18" charset="0"/>
              </a:rPr>
              <a:t>“Of course, social scientists know that large amounts of data will not overcome the selection problems that make causal inference so difficult.”</a:t>
            </a:r>
          </a:p>
          <a:p>
            <a:pPr lvl="1">
              <a:lnSpc>
                <a:spcPct val="150000"/>
              </a:lnSpc>
            </a:pPr>
            <a:endParaRPr lang="en-US" altLang="ko-KR" sz="1000" dirty="0">
              <a:latin typeface="Times New Roman" panose="02020603050405020304" pitchFamily="18" charset="0"/>
              <a:cs typeface="Times New Roman" panose="02020603050405020304" pitchFamily="18" charset="0"/>
            </a:endParaRPr>
          </a:p>
          <a:p>
            <a:pPr lvl="1">
              <a:lnSpc>
                <a:spcPct val="150000"/>
              </a:lnSpc>
            </a:pPr>
            <a:r>
              <a:rPr lang="en-US" altLang="ko-KR" sz="1600" dirty="0" smtClean="0">
                <a:latin typeface="Times New Roman" panose="02020603050405020304" pitchFamily="18" charset="0"/>
                <a:cs typeface="Times New Roman" panose="02020603050405020304" pitchFamily="18" charset="0"/>
              </a:rPr>
              <a:t>“Big data alone is insufficient to make valid causal inferences; however, </a:t>
            </a:r>
            <a:r>
              <a:rPr lang="en-US" altLang="ko-KR" sz="1600" dirty="0" smtClean="0">
                <a:solidFill>
                  <a:srgbClr val="C00000"/>
                </a:solidFill>
                <a:latin typeface="Times New Roman" panose="02020603050405020304" pitchFamily="18" charset="0"/>
                <a:cs typeface="Times New Roman" panose="02020603050405020304" pitchFamily="18" charset="0"/>
              </a:rPr>
              <a:t>having more data certainly can improve causal inferences</a:t>
            </a:r>
            <a:r>
              <a:rPr lang="en-US" altLang="ko-KR" sz="1600" dirty="0" smtClean="0">
                <a:latin typeface="Times New Roman" panose="02020603050405020304" pitchFamily="18" charset="0"/>
                <a:cs typeface="Times New Roman" panose="02020603050405020304" pitchFamily="18" charset="0"/>
              </a:rPr>
              <a:t> in large-scale datasets.”</a:t>
            </a:r>
          </a:p>
        </p:txBody>
      </p:sp>
      <p:sp>
        <p:nvSpPr>
          <p:cNvPr id="6" name="직사각형 5"/>
          <p:cNvSpPr/>
          <p:nvPr/>
        </p:nvSpPr>
        <p:spPr>
          <a:xfrm>
            <a:off x="1475656" y="6021288"/>
            <a:ext cx="6696744" cy="369332"/>
          </a:xfrm>
          <a:prstGeom prst="rect">
            <a:avLst/>
          </a:prstGeom>
        </p:spPr>
        <p:txBody>
          <a:bodyPr wrap="square">
            <a:spAutoFit/>
          </a:bodyPr>
          <a:lstStyle/>
          <a:p>
            <a:r>
              <a:rPr lang="en-US" altLang="ko-KR" sz="900" dirty="0">
                <a:latin typeface="Arial" panose="020B0604020202020204" pitchFamily="34" charset="0"/>
                <a:cs typeface="Arial" panose="020B0604020202020204" pitchFamily="34" charset="0"/>
              </a:rPr>
              <a:t>Grimmer, J., 2015. We are </a:t>
            </a:r>
            <a:r>
              <a:rPr lang="en-US" altLang="ko-KR" sz="900" dirty="0" smtClean="0">
                <a:latin typeface="Arial" panose="020B0604020202020204" pitchFamily="34" charset="0"/>
                <a:cs typeface="Arial" panose="020B0604020202020204" pitchFamily="34" charset="0"/>
              </a:rPr>
              <a:t>All Social Scientists Now</a:t>
            </a:r>
            <a:r>
              <a:rPr lang="en-US" altLang="ko-KR" sz="900" dirty="0">
                <a:latin typeface="Arial" panose="020B0604020202020204" pitchFamily="34" charset="0"/>
                <a:cs typeface="Arial" panose="020B0604020202020204" pitchFamily="34" charset="0"/>
              </a:rPr>
              <a:t>: </a:t>
            </a:r>
            <a:r>
              <a:rPr lang="en-US" altLang="ko-KR" sz="900" dirty="0" smtClean="0">
                <a:latin typeface="Arial" panose="020B0604020202020204" pitchFamily="34" charset="0"/>
                <a:cs typeface="Arial" panose="020B0604020202020204" pitchFamily="34" charset="0"/>
              </a:rPr>
              <a:t>How Big Data</a:t>
            </a:r>
            <a:r>
              <a:rPr lang="en-US" altLang="ko-KR" sz="900" dirty="0">
                <a:latin typeface="Arial" panose="020B0604020202020204" pitchFamily="34" charset="0"/>
                <a:cs typeface="Arial" panose="020B0604020202020204" pitchFamily="34" charset="0"/>
              </a:rPr>
              <a:t>, </a:t>
            </a:r>
            <a:r>
              <a:rPr lang="en-US" altLang="ko-KR" sz="900" dirty="0" smtClean="0">
                <a:latin typeface="Arial" panose="020B0604020202020204" pitchFamily="34" charset="0"/>
                <a:cs typeface="Arial" panose="020B0604020202020204" pitchFamily="34" charset="0"/>
              </a:rPr>
              <a:t>Machine Learning</a:t>
            </a:r>
            <a:r>
              <a:rPr lang="en-US" altLang="ko-KR" sz="900" dirty="0">
                <a:latin typeface="Arial" panose="020B0604020202020204" pitchFamily="34" charset="0"/>
                <a:cs typeface="Arial" panose="020B0604020202020204" pitchFamily="34" charset="0"/>
              </a:rPr>
              <a:t>, and </a:t>
            </a:r>
            <a:r>
              <a:rPr lang="en-US" altLang="ko-KR" sz="900" dirty="0" smtClean="0">
                <a:latin typeface="Arial" panose="020B0604020202020204" pitchFamily="34" charset="0"/>
                <a:cs typeface="Arial" panose="020B0604020202020204" pitchFamily="34" charset="0"/>
              </a:rPr>
              <a:t>Causal Inference Work Together</a:t>
            </a:r>
            <a:r>
              <a:rPr lang="en-US" altLang="ko-KR" sz="900" dirty="0">
                <a:latin typeface="Arial" panose="020B0604020202020204" pitchFamily="34" charset="0"/>
                <a:cs typeface="Arial" panose="020B0604020202020204" pitchFamily="34" charset="0"/>
              </a:rPr>
              <a:t>. </a:t>
            </a:r>
            <a:r>
              <a:rPr lang="en-US" altLang="ko-KR" sz="900" i="1" dirty="0">
                <a:latin typeface="Arial" panose="020B0604020202020204" pitchFamily="34" charset="0"/>
                <a:cs typeface="Arial" panose="020B0604020202020204" pitchFamily="34" charset="0"/>
              </a:rPr>
              <a:t>PS: Political Science &amp; Politics</a:t>
            </a:r>
            <a:r>
              <a:rPr lang="en-US" altLang="ko-KR" sz="900" dirty="0">
                <a:latin typeface="Arial" panose="020B0604020202020204" pitchFamily="34" charset="0"/>
                <a:cs typeface="Arial" panose="020B0604020202020204" pitchFamily="34" charset="0"/>
              </a:rPr>
              <a:t>, 48(1), pp.80-83</a:t>
            </a:r>
            <a:r>
              <a:rPr lang="en-US" altLang="ko-KR" sz="900" dirty="0" smtClean="0">
                <a:latin typeface="Arial" panose="020B0604020202020204" pitchFamily="34" charset="0"/>
                <a:cs typeface="Arial" panose="020B0604020202020204" pitchFamily="34" charset="0"/>
              </a:rPr>
              <a:t>.</a:t>
            </a:r>
            <a:endParaRPr lang="ko-KR" altLang="en-US" sz="900" dirty="0">
              <a:latin typeface="Arial" panose="020B0604020202020204" pitchFamily="34" charset="0"/>
              <a:cs typeface="Arial" panose="020B0604020202020204" pitchFamily="34" charset="0"/>
            </a:endParaRPr>
          </a:p>
        </p:txBody>
      </p:sp>
      <p:pic>
        <p:nvPicPr>
          <p:cNvPr id="7" name="그림 6"/>
          <p:cNvPicPr>
            <a:picLocks noChangeAspect="1"/>
          </p:cNvPicPr>
          <p:nvPr/>
        </p:nvPicPr>
        <p:blipFill>
          <a:blip r:embed="rId2"/>
          <a:stretch>
            <a:fillRect/>
          </a:stretch>
        </p:blipFill>
        <p:spPr>
          <a:xfrm>
            <a:off x="1475656" y="1164867"/>
            <a:ext cx="6192688" cy="2120117"/>
          </a:xfrm>
          <a:prstGeom prst="rect">
            <a:avLst/>
          </a:prstGeom>
        </p:spPr>
      </p:pic>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144085"/>
            <a:ext cx="8219256" cy="784830"/>
          </a:xfrm>
          <a:prstGeom prst="rect">
            <a:avLst/>
          </a:prstGeom>
        </p:spPr>
        <p:txBody>
          <a:bodyPr wrap="square">
            <a:spAutoFit/>
          </a:bodyPr>
          <a:lstStyle/>
          <a:p>
            <a:pPr>
              <a:lnSpc>
                <a:spcPct val="150000"/>
              </a:lnSpc>
            </a:pPr>
            <a:r>
              <a:rPr lang="en-US" altLang="ko-KR" sz="3000" b="1" dirty="0" smtClean="0">
                <a:solidFill>
                  <a:prstClr val="black"/>
                </a:solidFill>
                <a:latin typeface="Times New Roman" panose="02020603050405020304" pitchFamily="18" charset="0"/>
                <a:cs typeface="Times New Roman" panose="02020603050405020304" pitchFamily="18" charset="0"/>
              </a:rPr>
              <a:t>Social Science Research with Video Analytics</a:t>
            </a:r>
            <a:endParaRPr lang="en-US" altLang="ko-KR" sz="30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33370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85101"/>
            <a:ext cx="9147524" cy="1440160"/>
          </a:xfrm>
          <a:prstGeom prst="rect">
            <a:avLst/>
          </a:prstGeom>
          <a:gradFill flip="none" rotWithShape="1">
            <a:gsLst>
              <a:gs pos="100000">
                <a:schemeClr val="bg1">
                  <a:lumMod val="0"/>
                  <a:lumOff val="100000"/>
                </a:schemeClr>
              </a:gs>
              <a:gs pos="77000">
                <a:schemeClr val="accent2">
                  <a:lumMod val="20000"/>
                  <a:lumOff val="80000"/>
                </a:schemeClr>
              </a:gs>
              <a:gs pos="45000">
                <a:schemeClr val="accent2">
                  <a:lumMod val="20000"/>
                  <a:lumOff val="80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7</a:t>
            </a:fld>
            <a:endParaRPr lang="ko-KR" altLang="en-US" dirty="0"/>
          </a:p>
        </p:txBody>
      </p:sp>
      <p:sp>
        <p:nvSpPr>
          <p:cNvPr id="9" name="직사각형 8"/>
          <p:cNvSpPr/>
          <p:nvPr/>
        </p:nvSpPr>
        <p:spPr>
          <a:xfrm>
            <a:off x="-179614" y="2795962"/>
            <a:ext cx="9192985" cy="701859"/>
          </a:xfrm>
          <a:prstGeom prst="rect">
            <a:avLst/>
          </a:prstGeom>
        </p:spPr>
        <p:txBody>
          <a:bodyPr wrap="square">
            <a:spAutoFit/>
          </a:bodyPr>
          <a:lstStyle/>
          <a:p>
            <a:pPr lvl="1" algn="r">
              <a:lnSpc>
                <a:spcPct val="150000"/>
              </a:lnSpc>
            </a:pPr>
            <a:r>
              <a:rPr lang="en-US" altLang="ko-KR" sz="3000" b="1" dirty="0">
                <a:solidFill>
                  <a:prstClr val="black"/>
                </a:solidFill>
                <a:latin typeface="Times New Roman" panose="02020603050405020304" pitchFamily="18" charset="0"/>
                <a:cs typeface="Times New Roman" panose="02020603050405020304" pitchFamily="18" charset="0"/>
              </a:rPr>
              <a:t> How Do </a:t>
            </a:r>
            <a:r>
              <a:rPr lang="en-US" altLang="ko-KR" sz="3000" b="1" dirty="0" smtClean="0">
                <a:solidFill>
                  <a:prstClr val="black"/>
                </a:solidFill>
                <a:latin typeface="Times New Roman" panose="02020603050405020304" pitchFamily="18" charset="0"/>
                <a:cs typeface="Times New Roman" panose="02020603050405020304" pitchFamily="18" charset="0"/>
              </a:rPr>
              <a:t>Video Analytics</a:t>
            </a:r>
            <a:r>
              <a:rPr lang="en-US" altLang="ko-KR" sz="3000" b="1" dirty="0">
                <a:solidFill>
                  <a:prstClr val="black"/>
                </a:solidFill>
                <a:latin typeface="Times New Roman" panose="02020603050405020304" pitchFamily="18" charset="0"/>
                <a:cs typeface="Times New Roman" panose="02020603050405020304" pitchFamily="18" charset="0"/>
              </a:rPr>
              <a:t> </a:t>
            </a:r>
            <a:r>
              <a:rPr lang="en-US" altLang="ko-KR" sz="3000" b="1" dirty="0" smtClean="0">
                <a:solidFill>
                  <a:prstClr val="black"/>
                </a:solidFill>
                <a:latin typeface="Times New Roman" panose="02020603050405020304" pitchFamily="18" charset="0"/>
                <a:cs typeface="Times New Roman" panose="02020603050405020304" pitchFamily="18" charset="0"/>
              </a:rPr>
              <a:t>Transform </a:t>
            </a:r>
            <a:r>
              <a:rPr lang="en-US" altLang="ko-KR" sz="3000" b="1" dirty="0">
                <a:solidFill>
                  <a:prstClr val="black"/>
                </a:solidFill>
                <a:latin typeface="Times New Roman" panose="02020603050405020304" pitchFamily="18" charset="0"/>
                <a:cs typeface="Times New Roman" panose="02020603050405020304" pitchFamily="18" charset="0"/>
              </a:rPr>
              <a:t>Social Science?</a:t>
            </a:r>
          </a:p>
        </p:txBody>
      </p:sp>
    </p:spTree>
    <p:extLst>
      <p:ext uri="{BB962C8B-B14F-4D97-AF65-F5344CB8AC3E}">
        <p14:creationId xmlns:p14="http://schemas.microsoft.com/office/powerpoint/2010/main" val="662677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8</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368154" y="203719"/>
            <a:ext cx="8676456" cy="623248"/>
          </a:xfrm>
          <a:prstGeom prst="rect">
            <a:avLst/>
          </a:prstGeom>
        </p:spPr>
        <p:txBody>
          <a:bodyPr wrap="square">
            <a:spAutoFit/>
          </a:bodyPr>
          <a:lstStyle/>
          <a:p>
            <a:pPr>
              <a:lnSpc>
                <a:spcPct val="150000"/>
              </a:lnSpc>
            </a:pPr>
            <a:r>
              <a:rPr lang="en-US" altLang="ko-KR" sz="2300" b="1" dirty="0">
                <a:solidFill>
                  <a:prstClr val="black"/>
                </a:solidFill>
                <a:latin typeface="Times New Roman" panose="02020603050405020304" pitchFamily="18" charset="0"/>
                <a:cs typeface="Times New Roman" panose="02020603050405020304" pitchFamily="18" charset="0"/>
              </a:rPr>
              <a:t>Empirical Research in the Age of Big Data and Machine Learning</a:t>
            </a:r>
          </a:p>
        </p:txBody>
      </p:sp>
      <p:sp>
        <p:nvSpPr>
          <p:cNvPr id="10" name="TextBox 7"/>
          <p:cNvSpPr txBox="1"/>
          <p:nvPr/>
        </p:nvSpPr>
        <p:spPr>
          <a:xfrm>
            <a:off x="404328" y="980728"/>
            <a:ext cx="8632168" cy="498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Big data and machine learning will revolutionize how we do research.</a:t>
            </a:r>
          </a:p>
        </p:txBody>
      </p:sp>
      <p:sp>
        <p:nvSpPr>
          <p:cNvPr id="11" name="직사각형 10"/>
          <p:cNvSpPr/>
          <p:nvPr/>
        </p:nvSpPr>
        <p:spPr>
          <a:xfrm>
            <a:off x="1331640" y="6011996"/>
            <a:ext cx="7128792" cy="369332"/>
          </a:xfrm>
          <a:prstGeom prst="rect">
            <a:avLst/>
          </a:prstGeom>
          <a:solidFill>
            <a:schemeClr val="bg1"/>
          </a:solidFill>
        </p:spPr>
        <p:txBody>
          <a:bodyPr wrap="square">
            <a:spAutoFit/>
          </a:bodyPr>
          <a:lstStyle/>
          <a:p>
            <a:r>
              <a:rPr lang="en-US" altLang="ko-KR" sz="900" dirty="0" smtClean="0">
                <a:solidFill>
                  <a:srgbClr val="222222"/>
                </a:solidFill>
                <a:latin typeface="Arial" panose="020B0604020202020204" pitchFamily="34" charset="0"/>
              </a:rPr>
              <a:t>Mullainathan</a:t>
            </a:r>
            <a:r>
              <a:rPr lang="en-US" altLang="ko-KR" sz="900" dirty="0">
                <a:solidFill>
                  <a:srgbClr val="222222"/>
                </a:solidFill>
                <a:latin typeface="Arial" panose="020B0604020202020204" pitchFamily="34" charset="0"/>
              </a:rPr>
              <a:t>, S. and </a:t>
            </a:r>
            <a:r>
              <a:rPr lang="en-US" altLang="ko-KR" sz="900" dirty="0" err="1">
                <a:solidFill>
                  <a:srgbClr val="222222"/>
                </a:solidFill>
                <a:latin typeface="Arial" panose="020B0604020202020204" pitchFamily="34" charset="0"/>
              </a:rPr>
              <a:t>Spiess</a:t>
            </a:r>
            <a:r>
              <a:rPr lang="en-US" altLang="ko-KR" sz="900" dirty="0">
                <a:solidFill>
                  <a:srgbClr val="222222"/>
                </a:solidFill>
                <a:latin typeface="Arial" panose="020B0604020202020204" pitchFamily="34" charset="0"/>
              </a:rPr>
              <a:t>, J., 2017. Machine Learning: An Applied Econometric Approach. </a:t>
            </a:r>
            <a:r>
              <a:rPr lang="en-US" altLang="ko-KR" sz="900" i="1" dirty="0">
                <a:solidFill>
                  <a:srgbClr val="222222"/>
                </a:solidFill>
                <a:latin typeface="Arial" panose="020B0604020202020204" pitchFamily="34" charset="0"/>
              </a:rPr>
              <a:t>Journal of Economic Perspectives</a:t>
            </a:r>
            <a:r>
              <a:rPr lang="en-US" altLang="ko-KR" sz="900" dirty="0">
                <a:solidFill>
                  <a:srgbClr val="222222"/>
                </a:solidFill>
                <a:latin typeface="Arial" panose="020B0604020202020204" pitchFamily="34" charset="0"/>
              </a:rPr>
              <a:t>, 31(2), pp.87-106.</a:t>
            </a:r>
          </a:p>
        </p:txBody>
      </p:sp>
      <p:pic>
        <p:nvPicPr>
          <p:cNvPr id="12" name="Picture 2" descr="Image result for machine learni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44" t="2399" b="2399"/>
          <a:stretch/>
        </p:blipFill>
        <p:spPr bwMode="auto">
          <a:xfrm>
            <a:off x="1475656" y="1741143"/>
            <a:ext cx="2844316" cy="1600666"/>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p:cNvPicPr>
            <a:picLocks noChangeAspect="1"/>
          </p:cNvPicPr>
          <p:nvPr/>
        </p:nvPicPr>
        <p:blipFill>
          <a:blip r:embed="rId3"/>
          <a:stretch>
            <a:fillRect/>
          </a:stretch>
        </p:blipFill>
        <p:spPr>
          <a:xfrm>
            <a:off x="4522129" y="1741143"/>
            <a:ext cx="3201330" cy="1600665"/>
          </a:xfrm>
          <a:prstGeom prst="rect">
            <a:avLst/>
          </a:prstGeom>
        </p:spPr>
      </p:pic>
      <p:sp>
        <p:nvSpPr>
          <p:cNvPr id="14" name="직사각형 13"/>
          <p:cNvSpPr/>
          <p:nvPr/>
        </p:nvSpPr>
        <p:spPr>
          <a:xfrm>
            <a:off x="404328" y="3838507"/>
            <a:ext cx="7984096" cy="1938992"/>
          </a:xfrm>
          <a:prstGeom prst="rect">
            <a:avLst/>
          </a:prstGeom>
        </p:spPr>
        <p:txBody>
          <a:bodyPr wrap="square">
            <a:spAutoFit/>
          </a:bodyPr>
          <a:lstStyle/>
          <a:p>
            <a:pPr lvl="1">
              <a:lnSpc>
                <a:spcPct val="150000"/>
              </a:lnSpc>
            </a:pPr>
            <a:r>
              <a:rPr lang="en-US" altLang="ko-KR" sz="1600" dirty="0">
                <a:latin typeface="Times New Roman" panose="02020603050405020304" pitchFamily="18" charset="0"/>
                <a:cs typeface="Times New Roman" panose="02020603050405020304" pitchFamily="18" charset="0"/>
              </a:rPr>
              <a:t>“In the long run, new empirical tools have also served to expand the kinds of problems we work on. The increased use of randomized control trials has also changed the kinds of questions empirical researchers work on. Ultimately, machine learning tools may also increase the scope of our work – </a:t>
            </a:r>
            <a:r>
              <a:rPr lang="en-US" altLang="ko-KR" sz="1600" b="1" dirty="0">
                <a:latin typeface="Times New Roman" panose="02020603050405020304" pitchFamily="18" charset="0"/>
                <a:cs typeface="Times New Roman" panose="02020603050405020304" pitchFamily="18" charset="0"/>
              </a:rPr>
              <a:t>not just by delivering new data or new methods but by focusing us on new questions</a:t>
            </a:r>
            <a:r>
              <a:rPr lang="en-US" altLang="ko-KR" sz="1600" dirty="0">
                <a:latin typeface="Times New Roman" panose="02020603050405020304" pitchFamily="18" charset="0"/>
                <a:cs typeface="Times New Roman" panose="02020603050405020304" pitchFamily="18" charset="0"/>
              </a:rPr>
              <a:t>.” (Mullainathan and </a:t>
            </a:r>
            <a:r>
              <a:rPr lang="en-US" altLang="ko-KR" sz="1600" dirty="0" err="1">
                <a:latin typeface="Times New Roman" panose="02020603050405020304" pitchFamily="18" charset="0"/>
                <a:cs typeface="Times New Roman" panose="02020603050405020304" pitchFamily="18" charset="0"/>
              </a:rPr>
              <a:t>Spiess</a:t>
            </a:r>
            <a:r>
              <a:rPr lang="en-US" altLang="ko-KR" sz="1600" dirty="0">
                <a:latin typeface="Times New Roman" panose="02020603050405020304" pitchFamily="18" charset="0"/>
                <a:cs typeface="Times New Roman" panose="02020603050405020304" pitchFamily="18" charset="0"/>
              </a:rPr>
              <a:t> 2017, p. 104</a:t>
            </a:r>
            <a:r>
              <a:rPr lang="en-US" altLang="ko-KR" sz="1600" dirty="0" smtClean="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p:txBody>
      </p:sp>
      <p:sp>
        <p:nvSpPr>
          <p:cNvPr id="15" name="직사각형 14"/>
          <p:cNvSpPr/>
          <p:nvPr/>
        </p:nvSpPr>
        <p:spPr>
          <a:xfrm>
            <a:off x="5395672" y="3341808"/>
            <a:ext cx="1454244" cy="369332"/>
          </a:xfrm>
          <a:prstGeom prst="rect">
            <a:avLst/>
          </a:prstGeom>
        </p:spPr>
        <p:txBody>
          <a:bodyPr wrap="none">
            <a:spAutoFit/>
          </a:bodyPr>
          <a:lstStyle/>
          <a:p>
            <a:r>
              <a:rPr lang="en-US" altLang="ko-KR" dirty="0" smtClean="0">
                <a:latin typeface="Times New Roman" panose="02020603050405020304" pitchFamily="18" charset="0"/>
                <a:cs typeface="Times New Roman" panose="02020603050405020304" pitchFamily="18" charset="0"/>
              </a:rPr>
              <a:t>Econometrics</a:t>
            </a:r>
            <a:endParaRPr lang="ko-KR" altLang="en-US" dirty="0"/>
          </a:p>
        </p:txBody>
      </p:sp>
      <p:sp>
        <p:nvSpPr>
          <p:cNvPr id="16" name="직사각형 15"/>
          <p:cNvSpPr/>
          <p:nvPr/>
        </p:nvSpPr>
        <p:spPr>
          <a:xfrm>
            <a:off x="1926393" y="3341808"/>
            <a:ext cx="1941557" cy="369332"/>
          </a:xfrm>
          <a:prstGeom prst="rect">
            <a:avLst/>
          </a:prstGeom>
        </p:spPr>
        <p:txBody>
          <a:bodyPr wrap="none">
            <a:spAutoFit/>
          </a:bodyPr>
          <a:lstStyle/>
          <a:p>
            <a:r>
              <a:rPr lang="en-US" altLang="ko-KR" dirty="0" smtClean="0">
                <a:latin typeface="Times New Roman" panose="02020603050405020304" pitchFamily="18" charset="0"/>
                <a:cs typeface="Times New Roman" panose="02020603050405020304" pitchFamily="18" charset="0"/>
              </a:rPr>
              <a:t>Machine Learning</a:t>
            </a:r>
            <a:endParaRPr lang="ko-KR" altLang="en-US" dirty="0"/>
          </a:p>
        </p:txBody>
      </p:sp>
    </p:spTree>
    <p:extLst>
      <p:ext uri="{BB962C8B-B14F-4D97-AF65-F5344CB8AC3E}">
        <p14:creationId xmlns:p14="http://schemas.microsoft.com/office/powerpoint/2010/main" val="1222149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9</a:t>
            </a:fld>
            <a:endParaRPr lang="ko-KR" altLang="en-US"/>
          </a:p>
        </p:txBody>
      </p:sp>
      <p:sp>
        <p:nvSpPr>
          <p:cNvPr id="6" name="직사각형 5"/>
          <p:cNvSpPr/>
          <p:nvPr/>
        </p:nvSpPr>
        <p:spPr>
          <a:xfrm>
            <a:off x="1475656" y="6021288"/>
            <a:ext cx="6696744" cy="369332"/>
          </a:xfrm>
          <a:prstGeom prst="rect">
            <a:avLst/>
          </a:prstGeom>
        </p:spPr>
        <p:txBody>
          <a:bodyPr wrap="square">
            <a:spAutoFit/>
          </a:bodyPr>
          <a:lstStyle/>
          <a:p>
            <a:r>
              <a:rPr lang="en-US" altLang="ko-KR" sz="900" dirty="0">
                <a:latin typeface="Arial" panose="020B0604020202020204" pitchFamily="34" charset="0"/>
                <a:cs typeface="Arial" panose="020B0604020202020204" pitchFamily="34" charset="0"/>
              </a:rPr>
              <a:t>Grimmer, J., 2015. We are </a:t>
            </a:r>
            <a:r>
              <a:rPr lang="en-US" altLang="ko-KR" sz="900" dirty="0" smtClean="0">
                <a:latin typeface="Arial" panose="020B0604020202020204" pitchFamily="34" charset="0"/>
                <a:cs typeface="Arial" panose="020B0604020202020204" pitchFamily="34" charset="0"/>
              </a:rPr>
              <a:t>All Social Scientists Now</a:t>
            </a:r>
            <a:r>
              <a:rPr lang="en-US" altLang="ko-KR" sz="900" dirty="0">
                <a:latin typeface="Arial" panose="020B0604020202020204" pitchFamily="34" charset="0"/>
                <a:cs typeface="Arial" panose="020B0604020202020204" pitchFamily="34" charset="0"/>
              </a:rPr>
              <a:t>: </a:t>
            </a:r>
            <a:r>
              <a:rPr lang="en-US" altLang="ko-KR" sz="900" dirty="0" smtClean="0">
                <a:latin typeface="Arial" panose="020B0604020202020204" pitchFamily="34" charset="0"/>
                <a:cs typeface="Arial" panose="020B0604020202020204" pitchFamily="34" charset="0"/>
              </a:rPr>
              <a:t>How Big Data</a:t>
            </a:r>
            <a:r>
              <a:rPr lang="en-US" altLang="ko-KR" sz="900" dirty="0">
                <a:latin typeface="Arial" panose="020B0604020202020204" pitchFamily="34" charset="0"/>
                <a:cs typeface="Arial" panose="020B0604020202020204" pitchFamily="34" charset="0"/>
              </a:rPr>
              <a:t>, </a:t>
            </a:r>
            <a:r>
              <a:rPr lang="en-US" altLang="ko-KR" sz="900" dirty="0" smtClean="0">
                <a:latin typeface="Arial" panose="020B0604020202020204" pitchFamily="34" charset="0"/>
                <a:cs typeface="Arial" panose="020B0604020202020204" pitchFamily="34" charset="0"/>
              </a:rPr>
              <a:t>Machine Learning</a:t>
            </a:r>
            <a:r>
              <a:rPr lang="en-US" altLang="ko-KR" sz="900" dirty="0">
                <a:latin typeface="Arial" panose="020B0604020202020204" pitchFamily="34" charset="0"/>
                <a:cs typeface="Arial" panose="020B0604020202020204" pitchFamily="34" charset="0"/>
              </a:rPr>
              <a:t>, and </a:t>
            </a:r>
            <a:r>
              <a:rPr lang="en-US" altLang="ko-KR" sz="900" dirty="0" smtClean="0">
                <a:latin typeface="Arial" panose="020B0604020202020204" pitchFamily="34" charset="0"/>
                <a:cs typeface="Arial" panose="020B0604020202020204" pitchFamily="34" charset="0"/>
              </a:rPr>
              <a:t>Causal Inference Work Together</a:t>
            </a:r>
            <a:r>
              <a:rPr lang="en-US" altLang="ko-KR" sz="900" dirty="0">
                <a:latin typeface="Arial" panose="020B0604020202020204" pitchFamily="34" charset="0"/>
                <a:cs typeface="Arial" panose="020B0604020202020204" pitchFamily="34" charset="0"/>
              </a:rPr>
              <a:t>. </a:t>
            </a:r>
            <a:r>
              <a:rPr lang="en-US" altLang="ko-KR" sz="900" i="1" dirty="0">
                <a:latin typeface="Arial" panose="020B0604020202020204" pitchFamily="34" charset="0"/>
                <a:cs typeface="Arial" panose="020B0604020202020204" pitchFamily="34" charset="0"/>
              </a:rPr>
              <a:t>PS: Political Science &amp; Politics</a:t>
            </a:r>
            <a:r>
              <a:rPr lang="en-US" altLang="ko-KR" sz="900" dirty="0">
                <a:latin typeface="Arial" panose="020B0604020202020204" pitchFamily="34" charset="0"/>
                <a:cs typeface="Arial" panose="020B0604020202020204" pitchFamily="34" charset="0"/>
              </a:rPr>
              <a:t>, 48(1), pp.80-83</a:t>
            </a:r>
            <a:r>
              <a:rPr lang="en-US" altLang="ko-KR" sz="900" dirty="0" smtClean="0">
                <a:latin typeface="Arial" panose="020B0604020202020204" pitchFamily="34" charset="0"/>
                <a:cs typeface="Arial" panose="020B0604020202020204" pitchFamily="34" charset="0"/>
              </a:rPr>
              <a:t>.</a:t>
            </a:r>
            <a:endParaRPr lang="ko-KR" altLang="en-US" sz="900" dirty="0">
              <a:latin typeface="Arial" panose="020B0604020202020204" pitchFamily="34" charset="0"/>
              <a:cs typeface="Arial" panose="020B0604020202020204" pitchFamily="34" charset="0"/>
            </a:endParaRPr>
          </a:p>
        </p:txBody>
      </p:sp>
      <p:pic>
        <p:nvPicPr>
          <p:cNvPr id="7" name="그림 6"/>
          <p:cNvPicPr>
            <a:picLocks noChangeAspect="1"/>
          </p:cNvPicPr>
          <p:nvPr/>
        </p:nvPicPr>
        <p:blipFill>
          <a:blip r:embed="rId2"/>
          <a:stretch>
            <a:fillRect/>
          </a:stretch>
        </p:blipFill>
        <p:spPr>
          <a:xfrm>
            <a:off x="1475656" y="1164867"/>
            <a:ext cx="6192688" cy="2120117"/>
          </a:xfrm>
          <a:prstGeom prst="rect">
            <a:avLst/>
          </a:prstGeom>
        </p:spPr>
      </p:pic>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144085"/>
            <a:ext cx="8219256" cy="738664"/>
          </a:xfrm>
          <a:prstGeom prst="rect">
            <a:avLst/>
          </a:prstGeom>
        </p:spPr>
        <p:txBody>
          <a:bodyPr wrap="square">
            <a:spAutoFit/>
          </a:bodyPr>
          <a:lstStyle/>
          <a:p>
            <a:pPr>
              <a:lnSpc>
                <a:spcPct val="150000"/>
              </a:lnSpc>
            </a:pPr>
            <a:r>
              <a:rPr lang="en-US" altLang="ko-KR" sz="2800" b="1" dirty="0">
                <a:solidFill>
                  <a:prstClr val="black"/>
                </a:solidFill>
                <a:latin typeface="Times New Roman" panose="02020603050405020304" pitchFamily="18" charset="0"/>
                <a:cs typeface="Times New Roman" panose="02020603050405020304" pitchFamily="18" charset="0"/>
              </a:rPr>
              <a:t>How Can Social Science Leverage </a:t>
            </a:r>
            <a:r>
              <a:rPr lang="en-US" altLang="ko-KR" sz="2800" b="1" dirty="0" smtClean="0">
                <a:solidFill>
                  <a:prstClr val="black"/>
                </a:solidFill>
                <a:latin typeface="Times New Roman" panose="02020603050405020304" pitchFamily="18" charset="0"/>
                <a:cs typeface="Times New Roman" panose="02020603050405020304" pitchFamily="18" charset="0"/>
              </a:rPr>
              <a:t>Video Analytics?</a:t>
            </a:r>
            <a:endParaRPr lang="en-US" altLang="ko-KR" sz="2800" b="1" dirty="0">
              <a:solidFill>
                <a:prstClr val="black"/>
              </a:solidFill>
              <a:latin typeface="Times New Roman" panose="02020603050405020304" pitchFamily="18" charset="0"/>
              <a:cs typeface="Times New Roman" panose="02020603050405020304" pitchFamily="18" charset="0"/>
            </a:endParaRPr>
          </a:p>
        </p:txBody>
      </p:sp>
      <p:sp>
        <p:nvSpPr>
          <p:cNvPr id="10" name="TextBox 7"/>
          <p:cNvSpPr txBox="1"/>
          <p:nvPr/>
        </p:nvSpPr>
        <p:spPr>
          <a:xfrm>
            <a:off x="404328" y="3645024"/>
            <a:ext cx="8416144" cy="1892826"/>
          </a:xfrm>
          <a:prstGeom prst="rect">
            <a:avLst/>
          </a:prstGeom>
          <a:noFill/>
        </p:spPr>
        <p:txBody>
          <a:bodyPr wrap="square" rtlCol="0">
            <a:spAutoFit/>
          </a:bodyPr>
          <a:lstStyle/>
          <a:p>
            <a:pPr lvl="1">
              <a:lnSpc>
                <a:spcPct val="150000"/>
              </a:lnSpc>
            </a:pPr>
            <a:r>
              <a:rPr lang="en-US" altLang="ko-KR" sz="1600" dirty="0" smtClean="0">
                <a:latin typeface="Times New Roman" panose="02020603050405020304" pitchFamily="18" charset="0"/>
                <a:cs typeface="Times New Roman" panose="02020603050405020304" pitchFamily="18" charset="0"/>
              </a:rPr>
              <a:t>“Social scientists typically use machine-learning techniques to </a:t>
            </a:r>
            <a:r>
              <a:rPr lang="en-US" altLang="ko-KR" sz="1600" b="1" dirty="0" smtClean="0">
                <a:latin typeface="Times New Roman" panose="02020603050405020304" pitchFamily="18" charset="0"/>
                <a:cs typeface="Times New Roman" panose="02020603050405020304" pitchFamily="18" charset="0"/>
              </a:rPr>
              <a:t>measure a certain characteristics or latent quantity in the world </a:t>
            </a:r>
            <a:r>
              <a:rPr lang="en-US" altLang="ko-KR" sz="1600" dirty="0" smtClean="0">
                <a:latin typeface="Times New Roman" panose="02020603050405020304" pitchFamily="18" charset="0"/>
                <a:cs typeface="Times New Roman" panose="02020603050405020304" pitchFamily="18" charset="0"/>
              </a:rPr>
              <a:t>- a qualitatively different goal than computer scientists, who use the measures for prediction.”</a:t>
            </a:r>
          </a:p>
          <a:p>
            <a:pPr lvl="1">
              <a:lnSpc>
                <a:spcPct val="150000"/>
              </a:lnSpc>
            </a:pPr>
            <a:endParaRPr lang="en-US" altLang="ko-KR" sz="1400" dirty="0">
              <a:latin typeface="Times New Roman" panose="02020603050405020304" pitchFamily="18" charset="0"/>
              <a:cs typeface="Times New Roman" panose="02020603050405020304" pitchFamily="18" charset="0"/>
            </a:endParaRPr>
          </a:p>
          <a:p>
            <a:pPr lvl="1">
              <a:lnSpc>
                <a:spcPct val="150000"/>
              </a:lnSpc>
            </a:pPr>
            <a:r>
              <a:rPr lang="en-US" altLang="ko-KR" sz="1600" dirty="0" smtClean="0">
                <a:latin typeface="Times New Roman" panose="02020603050405020304" pitchFamily="18" charset="0"/>
                <a:cs typeface="Times New Roman" panose="02020603050405020304" pitchFamily="18" charset="0"/>
              </a:rPr>
              <a:t>“…example of how the analysis of big data is best viewed as a subfield of the social sciences.”</a:t>
            </a:r>
          </a:p>
        </p:txBody>
      </p:sp>
    </p:spTree>
    <p:extLst>
      <p:ext uri="{BB962C8B-B14F-4D97-AF65-F5344CB8AC3E}">
        <p14:creationId xmlns:p14="http://schemas.microsoft.com/office/powerpoint/2010/main" val="1754590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3112</TotalTime>
  <Words>2914</Words>
  <Application>Microsoft Macintosh PowerPoint</Application>
  <PresentationFormat>화면 슬라이드 쇼(4:3)</PresentationFormat>
  <Paragraphs>263</Paragraphs>
  <Slides>36</Slides>
  <Notes>17</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36</vt:i4>
      </vt:variant>
    </vt:vector>
  </HeadingPairs>
  <TitlesOfParts>
    <vt:vector size="45" baseType="lpstr">
      <vt:lpstr>나눔고딕</vt:lpstr>
      <vt:lpstr>나눔명조</vt:lpstr>
      <vt:lpstr>맑은 고딕</vt:lpstr>
      <vt:lpstr>Arial</vt:lpstr>
      <vt:lpstr>Calibri</vt:lpstr>
      <vt:lpstr>Calibri Light</vt:lpstr>
      <vt:lpstr>Times New Roman</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Jongho Kim</dc:creator>
  <cp:lastModifiedBy>Jongho Kim</cp:lastModifiedBy>
  <cp:revision>362</cp:revision>
  <cp:lastPrinted>2019-04-23T11:35:59Z</cp:lastPrinted>
  <dcterms:created xsi:type="dcterms:W3CDTF">2017-11-16T01:26:47Z</dcterms:created>
  <dcterms:modified xsi:type="dcterms:W3CDTF">2019-04-23T11:54:36Z</dcterms:modified>
</cp:coreProperties>
</file>